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6"/>
  </p:notesMasterIdLst>
  <p:sldIdLst>
    <p:sldId id="256" r:id="rId2"/>
    <p:sldId id="263" r:id="rId3"/>
    <p:sldId id="301" r:id="rId4"/>
    <p:sldId id="302" r:id="rId5"/>
    <p:sldId id="303" r:id="rId6"/>
    <p:sldId id="304" r:id="rId7"/>
    <p:sldId id="305" r:id="rId8"/>
    <p:sldId id="306" r:id="rId9"/>
    <p:sldId id="307" r:id="rId10"/>
    <p:sldId id="308" r:id="rId11"/>
    <p:sldId id="311" r:id="rId12"/>
    <p:sldId id="310" r:id="rId13"/>
    <p:sldId id="312" r:id="rId14"/>
    <p:sldId id="309"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ED0"/>
    <a:srgbClr val="0098A5"/>
    <a:srgbClr val="005963"/>
    <a:srgbClr val="D93F00"/>
    <a:srgbClr val="FFFFFF"/>
    <a:srgbClr val="E4B429"/>
    <a:srgbClr val="FFD54F"/>
    <a:srgbClr val="FFEA3D"/>
    <a:srgbClr val="FFFFAA"/>
    <a:srgbClr val="E0249A"/>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p:normalViewPr>
  <p:slideViewPr>
    <p:cSldViewPr snapToGrid="0">
      <p:cViewPr varScale="1">
        <p:scale>
          <a:sx n="85" d="100"/>
          <a:sy n="85" d="100"/>
        </p:scale>
        <p:origin x="1014" y="84"/>
      </p:cViewPr>
      <p:guideLst>
        <p:guide orient="horz" pos="2160"/>
        <p:guide pos="2880"/>
      </p:guideLst>
    </p:cSldViewPr>
  </p:slideViewPr>
  <p:notesTextViewPr>
    <p:cViewPr>
      <p:scale>
        <a:sx n="1" d="1"/>
        <a:sy n="1" d="1"/>
      </p:scale>
      <p:origin x="0" y="0"/>
    </p:cViewPr>
  </p:notesTextViewPr>
  <p:sorterViewPr>
    <p:cViewPr>
      <p:scale>
        <a:sx n="30" d="100"/>
        <a:sy n="3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r>
              <a:rPr lang="en-CA"/>
              <a:t>Mosquito Eradication Result</a:t>
            </a:r>
          </a:p>
        </c:rich>
      </c:tx>
      <c:layout>
        <c:manualLayout>
          <c:xMode val="edge"/>
          <c:yMode val="edge"/>
          <c:x val="0.36097001174444071"/>
          <c:y val="2.4874230623507521E-2"/>
        </c:manualLayout>
      </c:layout>
      <c:overlay val="0"/>
      <c:spPr>
        <a:noFill/>
        <a:ln>
          <a:noFill/>
        </a:ln>
        <a:effectLst/>
      </c:spPr>
      <c:txPr>
        <a:bodyPr rot="0" spcFirstLastPara="1" vertOverflow="ellipsis" vert="horz" wrap="square" anchor="ctr" anchorCtr="1"/>
        <a:lstStyle/>
        <a:p>
          <a:pPr>
            <a:defRPr sz="160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Initial Release Location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Sheet1!$A$2:$A$14</c:f>
              <c:strCache>
                <c:ptCount val="13"/>
                <c:pt idx="0">
                  <c:v>Test 1</c:v>
                </c:pt>
                <c:pt idx="1">
                  <c:v>Test 2</c:v>
                </c:pt>
                <c:pt idx="2">
                  <c:v>Test 3</c:v>
                </c:pt>
                <c:pt idx="3">
                  <c:v>Test 4</c:v>
                </c:pt>
                <c:pt idx="4">
                  <c:v>Test 5</c:v>
                </c:pt>
                <c:pt idx="5">
                  <c:v>Test 6</c:v>
                </c:pt>
                <c:pt idx="6">
                  <c:v>Test 7</c:v>
                </c:pt>
                <c:pt idx="7">
                  <c:v>Test 8</c:v>
                </c:pt>
                <c:pt idx="8">
                  <c:v>Test 9</c:v>
                </c:pt>
                <c:pt idx="9">
                  <c:v>Test 10</c:v>
                </c:pt>
                <c:pt idx="10">
                  <c:v>Test 11</c:v>
                </c:pt>
                <c:pt idx="11">
                  <c:v>Test 12</c:v>
                </c:pt>
                <c:pt idx="12">
                  <c:v>Test 13</c:v>
                </c:pt>
              </c:strCache>
            </c:strRef>
          </c:cat>
          <c:val>
            <c:numRef>
              <c:f>Sheet1!$B$2:$B$14</c:f>
              <c:numCache>
                <c:formatCode>General</c:formatCode>
                <c:ptCount val="13"/>
                <c:pt idx="0">
                  <c:v>1</c:v>
                </c:pt>
                <c:pt idx="1">
                  <c:v>1</c:v>
                </c:pt>
                <c:pt idx="2">
                  <c:v>1</c:v>
                </c:pt>
                <c:pt idx="3">
                  <c:v>5</c:v>
                </c:pt>
                <c:pt idx="4">
                  <c:v>5</c:v>
                </c:pt>
                <c:pt idx="5">
                  <c:v>5</c:v>
                </c:pt>
                <c:pt idx="6">
                  <c:v>10</c:v>
                </c:pt>
                <c:pt idx="7">
                  <c:v>10</c:v>
                </c:pt>
                <c:pt idx="8">
                  <c:v>10</c:v>
                </c:pt>
                <c:pt idx="9">
                  <c:v>10</c:v>
                </c:pt>
                <c:pt idx="10">
                  <c:v>10</c:v>
                </c:pt>
                <c:pt idx="11">
                  <c:v>10</c:v>
                </c:pt>
                <c:pt idx="12">
                  <c:v>10</c:v>
                </c:pt>
              </c:numCache>
            </c:numRef>
          </c:val>
          <c:extLst>
            <c:ext xmlns:c16="http://schemas.microsoft.com/office/drawing/2014/chart" uri="{C3380CC4-5D6E-409C-BE32-E72D297353CC}">
              <c16:uniqueId val="{00000000-3742-430B-9591-2D0741F21A14}"/>
            </c:ext>
          </c:extLst>
        </c:ser>
        <c:ser>
          <c:idx val="1"/>
          <c:order val="1"/>
          <c:tx>
            <c:strRef>
              <c:f>Sheet1!$C$1</c:f>
              <c:strCache>
                <c:ptCount val="1"/>
                <c:pt idx="0">
                  <c:v>GMO Survival Rate</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Sheet1!$A$2:$A$14</c:f>
              <c:strCache>
                <c:ptCount val="13"/>
                <c:pt idx="0">
                  <c:v>Test 1</c:v>
                </c:pt>
                <c:pt idx="1">
                  <c:v>Test 2</c:v>
                </c:pt>
                <c:pt idx="2">
                  <c:v>Test 3</c:v>
                </c:pt>
                <c:pt idx="3">
                  <c:v>Test 4</c:v>
                </c:pt>
                <c:pt idx="4">
                  <c:v>Test 5</c:v>
                </c:pt>
                <c:pt idx="5">
                  <c:v>Test 6</c:v>
                </c:pt>
                <c:pt idx="6">
                  <c:v>Test 7</c:v>
                </c:pt>
                <c:pt idx="7">
                  <c:v>Test 8</c:v>
                </c:pt>
                <c:pt idx="8">
                  <c:v>Test 9</c:v>
                </c:pt>
                <c:pt idx="9">
                  <c:v>Test 10</c:v>
                </c:pt>
                <c:pt idx="10">
                  <c:v>Test 11</c:v>
                </c:pt>
                <c:pt idx="11">
                  <c:v>Test 12</c:v>
                </c:pt>
                <c:pt idx="12">
                  <c:v>Test 13</c:v>
                </c:pt>
              </c:strCache>
            </c:strRef>
          </c:cat>
          <c:val>
            <c:numRef>
              <c:f>Sheet1!$C$2:$C$14</c:f>
              <c:numCache>
                <c:formatCode>0%</c:formatCode>
                <c:ptCount val="13"/>
                <c:pt idx="0">
                  <c:v>0.4</c:v>
                </c:pt>
                <c:pt idx="1">
                  <c:v>0.4</c:v>
                </c:pt>
                <c:pt idx="2">
                  <c:v>0.2</c:v>
                </c:pt>
                <c:pt idx="3">
                  <c:v>0.4</c:v>
                </c:pt>
                <c:pt idx="4">
                  <c:v>0.4</c:v>
                </c:pt>
                <c:pt idx="5">
                  <c:v>0.2</c:v>
                </c:pt>
                <c:pt idx="6">
                  <c:v>0.4</c:v>
                </c:pt>
                <c:pt idx="7">
                  <c:v>0.4</c:v>
                </c:pt>
                <c:pt idx="8">
                  <c:v>0.2</c:v>
                </c:pt>
                <c:pt idx="9">
                  <c:v>0.4</c:v>
                </c:pt>
                <c:pt idx="10">
                  <c:v>0.2</c:v>
                </c:pt>
                <c:pt idx="11">
                  <c:v>0.4</c:v>
                </c:pt>
                <c:pt idx="12">
                  <c:v>0.2</c:v>
                </c:pt>
              </c:numCache>
            </c:numRef>
          </c:val>
          <c:extLst>
            <c:ext xmlns:c16="http://schemas.microsoft.com/office/drawing/2014/chart" uri="{C3380CC4-5D6E-409C-BE32-E72D297353CC}">
              <c16:uniqueId val="{00000001-3742-430B-9591-2D0741F21A14}"/>
            </c:ext>
          </c:extLst>
        </c:ser>
        <c:ser>
          <c:idx val="2"/>
          <c:order val="2"/>
          <c:tx>
            <c:strRef>
              <c:f>Sheet1!$D$1</c:f>
              <c:strCache>
                <c:ptCount val="1"/>
                <c:pt idx="0">
                  <c:v>Extinction at ticks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Sheet1!$A$2:$A$14</c:f>
              <c:strCache>
                <c:ptCount val="13"/>
                <c:pt idx="0">
                  <c:v>Test 1</c:v>
                </c:pt>
                <c:pt idx="1">
                  <c:v>Test 2</c:v>
                </c:pt>
                <c:pt idx="2">
                  <c:v>Test 3</c:v>
                </c:pt>
                <c:pt idx="3">
                  <c:v>Test 4</c:v>
                </c:pt>
                <c:pt idx="4">
                  <c:v>Test 5</c:v>
                </c:pt>
                <c:pt idx="5">
                  <c:v>Test 6</c:v>
                </c:pt>
                <c:pt idx="6">
                  <c:v>Test 7</c:v>
                </c:pt>
                <c:pt idx="7">
                  <c:v>Test 8</c:v>
                </c:pt>
                <c:pt idx="8">
                  <c:v>Test 9</c:v>
                </c:pt>
                <c:pt idx="9">
                  <c:v>Test 10</c:v>
                </c:pt>
                <c:pt idx="10">
                  <c:v>Test 11</c:v>
                </c:pt>
                <c:pt idx="11">
                  <c:v>Test 12</c:v>
                </c:pt>
                <c:pt idx="12">
                  <c:v>Test 13</c:v>
                </c:pt>
              </c:strCache>
            </c:strRef>
          </c:cat>
          <c:val>
            <c:numRef>
              <c:f>Sheet1!$D$2:$D$14</c:f>
              <c:numCache>
                <c:formatCode>General</c:formatCode>
                <c:ptCount val="13"/>
                <c:pt idx="0">
                  <c:v>6.0925000000000002</c:v>
                </c:pt>
                <c:pt idx="1">
                  <c:v>11.925800000000001</c:v>
                </c:pt>
                <c:pt idx="2">
                  <c:v>16.789300000000001</c:v>
                </c:pt>
                <c:pt idx="3">
                  <c:v>5.0236999999999998</c:v>
                </c:pt>
                <c:pt idx="4">
                  <c:v>7.4846000000000004</c:v>
                </c:pt>
                <c:pt idx="5">
                  <c:v>24.102399999999999</c:v>
                </c:pt>
                <c:pt idx="6">
                  <c:v>7.9211</c:v>
                </c:pt>
                <c:pt idx="7">
                  <c:v>5.3407999999999998</c:v>
                </c:pt>
                <c:pt idx="8">
                  <c:v>16.739699999999999</c:v>
                </c:pt>
                <c:pt idx="9">
                  <c:v>5.0677000000000003</c:v>
                </c:pt>
                <c:pt idx="10">
                  <c:v>0</c:v>
                </c:pt>
                <c:pt idx="11">
                  <c:v>4.6721000000000004</c:v>
                </c:pt>
                <c:pt idx="12">
                  <c:v>8.8609000000000009</c:v>
                </c:pt>
              </c:numCache>
            </c:numRef>
          </c:val>
          <c:extLst>
            <c:ext xmlns:c16="http://schemas.microsoft.com/office/drawing/2014/chart" uri="{C3380CC4-5D6E-409C-BE32-E72D297353CC}">
              <c16:uniqueId val="{00000002-3742-430B-9591-2D0741F21A14}"/>
            </c:ext>
          </c:extLst>
        </c:ser>
        <c:dLbls>
          <c:dLblPos val="outEnd"/>
          <c:showLegendKey val="0"/>
          <c:showVal val="1"/>
          <c:showCatName val="0"/>
          <c:showSerName val="0"/>
          <c:showPercent val="0"/>
          <c:showBubbleSize val="0"/>
        </c:dLbls>
        <c:gapWidth val="267"/>
        <c:overlap val="-43"/>
        <c:axId val="716967344"/>
        <c:axId val="880784272"/>
      </c:barChart>
      <c:catAx>
        <c:axId val="7169673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a:softEdge rad="0"/>
          </a:effectLst>
        </c:spPr>
        <c:txPr>
          <a:bodyPr rot="-60000000" spcFirstLastPara="1" vertOverflow="ellipsis" vert="horz" wrap="square" anchor="ctr" anchorCtr="1"/>
          <a:lstStyle/>
          <a:p>
            <a:pPr>
              <a:defRPr sz="900" b="0" i="0" u="none" strike="noStrike" kern="1200" cap="none" spc="0" normalizeH="0" baseline="0">
                <a:solidFill>
                  <a:schemeClr val="dk1">
                    <a:lumMod val="65000"/>
                    <a:lumOff val="35000"/>
                  </a:schemeClr>
                </a:solidFill>
                <a:latin typeface="+mn-lt"/>
                <a:ea typeface="+mn-ea"/>
                <a:cs typeface="+mn-cs"/>
              </a:defRPr>
            </a:pPr>
            <a:endParaRPr lang="en-US"/>
          </a:p>
        </c:txPr>
        <c:crossAx val="880784272"/>
        <c:crosses val="autoZero"/>
        <c:auto val="1"/>
        <c:lblAlgn val="ctr"/>
        <c:lblOffset val="100"/>
        <c:noMultiLvlLbl val="0"/>
      </c:catAx>
      <c:valAx>
        <c:axId val="88078427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crossAx val="71696734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12/7/2020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E68481-ABCB-394C-8DA2-97C968BAE78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814000"/>
            <a:ext cx="3784500" cy="1044000"/>
          </a:xfrm>
          <a:prstGeom prst="rect">
            <a:avLst/>
          </a:prstGeom>
        </p:spPr>
      </p:pic>
      <p:sp>
        <p:nvSpPr>
          <p:cNvPr id="2" name="Title 1"/>
          <p:cNvSpPr>
            <a:spLocks noGrp="1"/>
          </p:cNvSpPr>
          <p:nvPr>
            <p:ph type="ctrTitle" hasCustomPrompt="1"/>
          </p:nvPr>
        </p:nvSpPr>
        <p:spPr>
          <a:xfrm>
            <a:off x="339556" y="1028941"/>
            <a:ext cx="6519149" cy="1474115"/>
          </a:xfrm>
        </p:spPr>
        <p:txBody>
          <a:bodyPr lIns="0" anchor="b">
            <a:noAutofit/>
          </a:bodyPr>
          <a:lstStyle>
            <a:lvl1pPr algn="l">
              <a:defRPr sz="405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12/7/2020</a:t>
            </a:fld>
            <a:endParaRPr lang="en-US" dirty="0"/>
          </a:p>
        </p:txBody>
      </p:sp>
      <p:sp>
        <p:nvSpPr>
          <p:cNvPr id="8" name="Footer Placeholder 7"/>
          <p:cNvSpPr>
            <a:spLocks noGrp="1"/>
          </p:cNvSpPr>
          <p:nvPr>
            <p:ph type="ftr" sz="quarter" idx="11"/>
          </p:nvPr>
        </p:nvSpPr>
        <p:spPr>
          <a:xfrm>
            <a:off x="4967756" y="6377232"/>
            <a:ext cx="3220281"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6377232"/>
            <a:ext cx="415425" cy="250337"/>
          </a:xfrm>
        </p:spPr>
        <p:txBody>
          <a:bodyPr/>
          <a:lstStyle>
            <a:lvl1pPr algn="ctr">
              <a:defRPr/>
            </a:lvl1pPr>
          </a:lstStyle>
          <a:p>
            <a:fld id="{93005692-73BE-493E-93AB-ECD6027A7652}" type="slidenum">
              <a:rPr lang="en-US" smtClean="0"/>
              <a:pPr/>
              <a:t>‹#›</a:t>
            </a:fld>
            <a:endParaRPr lang="en-US" dirty="0"/>
          </a:p>
        </p:txBody>
      </p:sp>
      <p:grpSp>
        <p:nvGrpSpPr>
          <p:cNvPr id="21" name="Group 20"/>
          <p:cNvGrpSpPr/>
          <p:nvPr userDrawn="1"/>
        </p:nvGrpSpPr>
        <p:grpSpPr>
          <a:xfrm>
            <a:off x="0" y="0"/>
            <a:ext cx="9144000" cy="397164"/>
            <a:chOff x="0" y="0"/>
            <a:chExt cx="9144000" cy="397164"/>
          </a:xfrm>
        </p:grpSpPr>
        <p:sp>
          <p:nvSpPr>
            <p:cNvPr id="22" name="Rectangle 21"/>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3" name="Group 22"/>
            <p:cNvGrpSpPr/>
            <p:nvPr userDrawn="1"/>
          </p:nvGrpSpPr>
          <p:grpSpPr>
            <a:xfrm>
              <a:off x="0" y="0"/>
              <a:ext cx="9143999" cy="397164"/>
              <a:chOff x="0" y="0"/>
              <a:chExt cx="9143999" cy="397164"/>
            </a:xfrm>
          </p:grpSpPr>
          <p:sp>
            <p:nvSpPr>
              <p:cNvPr id="28" name="Rectangle 27"/>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3515592275"/>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4911" y="1396192"/>
            <a:ext cx="4157035" cy="670270"/>
          </a:xfrm>
        </p:spPr>
        <p:txBody>
          <a:bodyPr anchor="b">
            <a:noAutofit/>
          </a:bodyPr>
          <a:lstStyle>
            <a:lvl1pPr marL="0" indent="0">
              <a:buNone/>
              <a:defRPr sz="2100" b="1" baseline="0">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94911" y="2184401"/>
            <a:ext cx="4157035" cy="3846945"/>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7115" y="1396192"/>
            <a:ext cx="4195094" cy="670270"/>
          </a:xfrm>
        </p:spPr>
        <p:txBody>
          <a:bodyPr anchor="b">
            <a:normAutofit/>
          </a:bodyPr>
          <a:lstStyle>
            <a:lvl1pPr marL="0" indent="0">
              <a:buNone/>
              <a:defRPr sz="2100" b="1">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77115" y="2184401"/>
            <a:ext cx="4195094" cy="3846945"/>
          </a:xfrm>
        </p:spPr>
        <p:txBody>
          <a:bodyPr>
            <a:normAutofit/>
          </a:bodyPr>
          <a:lstStyle>
            <a:lvl1pPr marL="216694" indent="-216694">
              <a:spcBef>
                <a:spcPts val="600"/>
              </a:spcBef>
              <a:spcAft>
                <a:spcPts val="600"/>
              </a:spcAft>
              <a:buFont typeface="Wingdings" charset="2"/>
              <a:buChar char="§"/>
              <a:defRPr sz="1500"/>
            </a:lvl1pPr>
            <a:lvl2pPr marL="514350" indent="-171450">
              <a:spcBef>
                <a:spcPts val="600"/>
              </a:spcBef>
              <a:spcAft>
                <a:spcPts val="600"/>
              </a:spcAft>
              <a:buFont typeface="Wingdings" charset="2"/>
              <a:buChar char="§"/>
              <a:defRPr sz="1350"/>
            </a:lvl2pPr>
            <a:lvl3pPr marL="857250" indent="-171450">
              <a:spcBef>
                <a:spcPts val="600"/>
              </a:spcBef>
              <a:spcAft>
                <a:spcPts val="600"/>
              </a:spcAft>
              <a:buFont typeface="Wingdings" charset="2"/>
              <a:buChar char="§"/>
              <a:defRPr sz="1200"/>
            </a:lvl3pPr>
            <a:lvl4pPr marL="1200150" indent="-171450">
              <a:spcBef>
                <a:spcPts val="600"/>
              </a:spcBef>
              <a:spcAft>
                <a:spcPts val="600"/>
              </a:spcAft>
              <a:buFont typeface="Wingdings" charset="2"/>
              <a:buChar char="§"/>
              <a:defRPr sz="1050"/>
            </a:lvl4pPr>
            <a:lvl5pPr marL="1543050" indent="-171450">
              <a:spcBef>
                <a:spcPts val="600"/>
              </a:spcBef>
              <a:spcAft>
                <a:spcPts val="600"/>
              </a:spcAft>
              <a:buFont typeface="Wingdings" charset="2"/>
              <a:buChar char="§"/>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p:cNvSpPr>
            <a:spLocks noGrp="1"/>
          </p:cNvSpPr>
          <p:nvPr>
            <p:ph type="title" hasCustomPrompt="1"/>
          </p:nvPr>
        </p:nvSpPr>
        <p:spPr>
          <a:xfrm>
            <a:off x="194913" y="434109"/>
            <a:ext cx="8677297" cy="895927"/>
          </a:xfrm>
        </p:spPr>
        <p:txBody>
          <a:bodyPr/>
          <a:lstStyle/>
          <a:p>
            <a:r>
              <a:rPr lang="en-US" dirty="0"/>
              <a:t>CLICK TO EDIT MASTER TITLE STYLE</a:t>
            </a:r>
          </a:p>
        </p:txBody>
      </p:sp>
      <p:sp>
        <p:nvSpPr>
          <p:cNvPr id="11" name="Footer Placeholder 10"/>
          <p:cNvSpPr>
            <a:spLocks noGrp="1"/>
          </p:cNvSpPr>
          <p:nvPr>
            <p:ph type="ftr" sz="quarter" idx="11"/>
          </p:nvPr>
        </p:nvSpPr>
        <p:spPr/>
        <p:txBody>
          <a:bodyPr/>
          <a:lstStyle/>
          <a:p>
            <a:r>
              <a:rPr lang="en-US"/>
              <a:t>PRESENTATION TITLE</a:t>
            </a:r>
            <a:endParaRPr lang="en-US" dirty="0"/>
          </a:p>
        </p:txBody>
      </p:sp>
      <p:sp>
        <p:nvSpPr>
          <p:cNvPr id="12" name="Slide Number Placeholder 11"/>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5195986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708487075"/>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74316560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087678416"/>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7554" y="1237675"/>
            <a:ext cx="3248891" cy="910202"/>
          </a:xfrm>
        </p:spPr>
        <p:txBody>
          <a:bodyPr anchor="b">
            <a:normAutofit/>
          </a:bodyPr>
          <a:lstStyle>
            <a:lvl1pPr algn="ctr">
              <a:defRPr sz="2100" cap="all" baseline="0"/>
            </a:lvl1pPr>
          </a:lstStyle>
          <a:p>
            <a:r>
              <a:rPr lang="en-US" dirty="0"/>
              <a:t>CONTEXT or THEME</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cxnSp>
        <p:nvCxnSpPr>
          <p:cNvPr id="12" name="Straight Connector 11"/>
          <p:cNvCxnSpPr/>
          <p:nvPr userDrawn="1"/>
        </p:nvCxnSpPr>
        <p:spPr>
          <a:xfrm>
            <a:off x="2947555" y="22444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2947555" y="4668983"/>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495300" y="2420360"/>
            <a:ext cx="8153400" cy="2114550"/>
          </a:xfrm>
        </p:spPr>
        <p:txBody>
          <a:bodyPr anchor="ctr">
            <a:normAutofit/>
          </a:bodyPr>
          <a:lstStyle>
            <a:lvl1pPr marL="0" indent="0" algn="ctr">
              <a:lnSpc>
                <a:spcPct val="100000"/>
              </a:lnSpc>
              <a:buNone/>
              <a:defRPr sz="210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2947555" y="4784726"/>
            <a:ext cx="3248891"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spTree>
    <p:extLst>
      <p:ext uri="{BB962C8B-B14F-4D97-AF65-F5344CB8AC3E}">
        <p14:creationId xmlns:p14="http://schemas.microsoft.com/office/powerpoint/2010/main" val="1064198111"/>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4762714" y="495661"/>
            <a:ext cx="4080486" cy="5757360"/>
          </a:xfrm>
        </p:spPr>
        <p:txBody>
          <a:bodyPr/>
          <a:lstStyle/>
          <a:p>
            <a:r>
              <a:rPr lang="en-US"/>
              <a:t>Click icon to add picture</a:t>
            </a:r>
          </a:p>
        </p:txBody>
      </p:sp>
      <p:sp>
        <p:nvSpPr>
          <p:cNvPr id="2" name="Title 1"/>
          <p:cNvSpPr>
            <a:spLocks noGrp="1"/>
          </p:cNvSpPr>
          <p:nvPr>
            <p:ph type="title" hasCustomPrompt="1"/>
          </p:nvPr>
        </p:nvSpPr>
        <p:spPr>
          <a:xfrm>
            <a:off x="640772" y="1237675"/>
            <a:ext cx="3248891" cy="910202"/>
          </a:xfrm>
        </p:spPr>
        <p:txBody>
          <a:bodyPr anchor="b">
            <a:normAutofit/>
          </a:bodyPr>
          <a:lstStyle>
            <a:lvl1pPr algn="ctr">
              <a:defRPr sz="2100" cap="all" baseline="0"/>
            </a:lvl1pPr>
          </a:lstStyle>
          <a:p>
            <a:r>
              <a:rPr lang="en-US" dirty="0"/>
              <a:t>CONTEXT or THEME</a:t>
            </a:r>
          </a:p>
        </p:txBody>
      </p:sp>
      <p:sp>
        <p:nvSpPr>
          <p:cNvPr id="4" name="Footer Placeholder 3"/>
          <p:cNvSpPr>
            <a:spLocks noGrp="1"/>
          </p:cNvSpPr>
          <p:nvPr>
            <p:ph type="ftr" sz="quarter" idx="11"/>
          </p:nvPr>
        </p:nvSpPr>
        <p:spPr>
          <a:xfrm>
            <a:off x="194912" y="6335310"/>
            <a:ext cx="2915434" cy="250337"/>
          </a:xfrm>
        </p:spPr>
        <p:txBody>
          <a:bodyPr/>
          <a:lstStyle/>
          <a:p>
            <a:r>
              <a:rPr lang="en-US"/>
              <a:t>PRESENTATION TITLE</a:t>
            </a:r>
            <a:endParaRPr lang="en-US" dirty="0"/>
          </a:p>
        </p:txBody>
      </p:sp>
      <p:sp>
        <p:nvSpPr>
          <p:cNvPr id="5" name="Slide Number Placeholder 4"/>
          <p:cNvSpPr>
            <a:spLocks noGrp="1"/>
          </p:cNvSpPr>
          <p:nvPr>
            <p:ph type="sldNum" sz="quarter" idx="12"/>
          </p:nvPr>
        </p:nvSpPr>
        <p:spPr>
          <a:xfrm>
            <a:off x="3359728" y="6335310"/>
            <a:ext cx="762000" cy="250337"/>
          </a:xfrm>
        </p:spPr>
        <p:txBody>
          <a:bodyPr/>
          <a:lstStyle/>
          <a:p>
            <a:r>
              <a:rPr lang="en-US" dirty="0"/>
              <a:t>PAGE  </a:t>
            </a:r>
            <a:fld id="{93005692-73BE-493E-93AB-ECD6027A7652}" type="slidenum">
              <a:rPr lang="en-US" smtClean="0"/>
              <a:pPr/>
              <a:t>‹#›</a:t>
            </a:fld>
            <a:endParaRPr lang="en-US" dirty="0"/>
          </a:p>
        </p:txBody>
      </p:sp>
      <p:sp>
        <p:nvSpPr>
          <p:cNvPr id="15" name="Text Placeholder 14"/>
          <p:cNvSpPr>
            <a:spLocks noGrp="1"/>
          </p:cNvSpPr>
          <p:nvPr>
            <p:ph type="body" sz="quarter" idx="13"/>
          </p:nvPr>
        </p:nvSpPr>
        <p:spPr>
          <a:xfrm>
            <a:off x="408707" y="2409026"/>
            <a:ext cx="3713021" cy="2114550"/>
          </a:xfrm>
        </p:spPr>
        <p:txBody>
          <a:bodyPr anchor="ctr">
            <a:normAutofit/>
          </a:bodyPr>
          <a:lstStyle>
            <a:lvl1pPr marL="0" indent="0" algn="ctr">
              <a:lnSpc>
                <a:spcPct val="100000"/>
              </a:lnSpc>
              <a:buNone/>
              <a:defRPr sz="1650"/>
            </a:lvl1pPr>
            <a:lvl2pPr algn="ctr">
              <a:defRPr/>
            </a:lvl2pPr>
            <a:lvl3pPr algn="ctr">
              <a:defRPr/>
            </a:lvl3pPr>
            <a:lvl4pPr algn="ctr">
              <a:defRPr/>
            </a:lvl4pPr>
            <a:lvl5pPr algn="ctr">
              <a:defRPr/>
            </a:lvl5pPr>
          </a:lstStyle>
          <a:p>
            <a:pPr lvl="0"/>
            <a:r>
              <a:rPr lang="en-US"/>
              <a:t>Edit Master text styles</a:t>
            </a:r>
          </a:p>
        </p:txBody>
      </p:sp>
      <p:sp>
        <p:nvSpPr>
          <p:cNvPr id="17" name="Text Placeholder 16"/>
          <p:cNvSpPr>
            <a:spLocks noGrp="1"/>
          </p:cNvSpPr>
          <p:nvPr>
            <p:ph type="body" sz="quarter" idx="14"/>
          </p:nvPr>
        </p:nvSpPr>
        <p:spPr>
          <a:xfrm>
            <a:off x="640772" y="4784726"/>
            <a:ext cx="3248891"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900" b="1"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Edit Master text styles</a:t>
            </a:r>
          </a:p>
        </p:txBody>
      </p:sp>
      <p:cxnSp>
        <p:nvCxnSpPr>
          <p:cNvPr id="10" name="Straight Connector 9"/>
          <p:cNvCxnSpPr/>
          <p:nvPr userDrawn="1"/>
        </p:nvCxnSpPr>
        <p:spPr>
          <a:xfrm>
            <a:off x="640773" y="2244437"/>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640773" y="4668983"/>
            <a:ext cx="3248891"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17354"/>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lvl1pPr>
          </a:lstStyle>
          <a:p>
            <a:r>
              <a:rPr lang="en-US" dirty="0"/>
              <a:t>SECTION DIVIDER</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1467728093"/>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4"/>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lvl1pPr>
          </a:lstStyle>
          <a:p>
            <a:r>
              <a:rPr lang="en-US" dirty="0"/>
              <a:t>SECTION DIVIDER</a:t>
            </a:r>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6668287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163242" y="3461559"/>
            <a:ext cx="6803231" cy="598488"/>
          </a:xfrm>
        </p:spPr>
        <p:txBody>
          <a:bodyPr>
            <a:normAutofit/>
          </a:bodyPr>
          <a:lstStyle>
            <a:lvl1pPr marL="0" indent="0" algn="ctr">
              <a:buNone/>
              <a:defRPr sz="2400">
                <a:solidFill>
                  <a:schemeClr val="bg1"/>
                </a:solidFill>
              </a:defRPr>
            </a:lvl1pPr>
            <a:lvl2pPr marL="342900" indent="0" algn="ctr">
              <a:buNone/>
              <a:defRPr/>
            </a:lvl2pPr>
            <a:lvl3pPr marL="685800" indent="0" algn="ctr">
              <a:buNone/>
              <a:defRPr/>
            </a:lvl3pPr>
            <a:lvl4pPr marL="1028700" indent="0" algn="ctr">
              <a:buNone/>
              <a:defRPr/>
            </a:lvl4pPr>
            <a:lvl5pPr marL="1371600" indent="0" algn="ctr">
              <a:buNone/>
              <a:defRPr/>
            </a:lvl5pPr>
          </a:lstStyle>
          <a:p>
            <a:pPr lvl="0"/>
            <a:r>
              <a:rPr lang="en-US" dirty="0" err="1"/>
              <a:t>Subheader</a:t>
            </a:r>
            <a:endParaRPr lang="en-US" dirty="0"/>
          </a:p>
        </p:txBody>
      </p:sp>
      <p:sp>
        <p:nvSpPr>
          <p:cNvPr id="2" name="Title 1"/>
          <p:cNvSpPr>
            <a:spLocks noGrp="1"/>
          </p:cNvSpPr>
          <p:nvPr>
            <p:ph type="title" hasCustomPrompt="1"/>
          </p:nvPr>
        </p:nvSpPr>
        <p:spPr>
          <a:xfrm>
            <a:off x="215694" y="2382982"/>
            <a:ext cx="8677297" cy="1046019"/>
          </a:xfrm>
        </p:spPr>
        <p:txBody>
          <a:bodyPr anchor="b">
            <a:normAutofit/>
          </a:bodyPr>
          <a:lstStyle>
            <a:lvl1pPr algn="ctr">
              <a:defRPr sz="4500" cap="all" baseline="0">
                <a:solidFill>
                  <a:schemeClr val="bg1"/>
                </a:solidFill>
              </a:defRPr>
            </a:lvl1pPr>
          </a:lstStyle>
          <a:p>
            <a:r>
              <a:rPr lang="en-US" dirty="0"/>
              <a:t>SECTION DIVIDER</a:t>
            </a:r>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303502277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2919" y="4581237"/>
            <a:ext cx="8158163" cy="1597891"/>
          </a:xfrm>
          <a:noFill/>
        </p:spPr>
        <p:txBody>
          <a:bodyPr wrap="square" rtlCol="0" anchor="ctr" anchorCtr="1">
            <a:noAutofit/>
          </a:bodyPr>
          <a:lstStyle>
            <a:lvl1pPr algn="ctr">
              <a:defRPr lang="en-US" sz="1350" b="0" i="0" cap="all" baseline="0">
                <a:solidFill>
                  <a:schemeClr val="tx1"/>
                </a:solidFill>
                <a:latin typeface="Verdana" charset="0"/>
                <a:ea typeface="Verdana" charset="0"/>
                <a:cs typeface="Verdana" charset="0"/>
              </a:defRPr>
            </a:lvl1pPr>
          </a:lstStyle>
          <a:p>
            <a:pPr marL="0" lvl="0" algn="ctr">
              <a:lnSpc>
                <a:spcPct val="75000"/>
              </a:lnSpc>
            </a:pPr>
            <a:r>
              <a:rPr lang="en-US" dirty="0"/>
              <a:t>click to edit master closing slide</a:t>
            </a:r>
          </a:p>
        </p:txBody>
      </p:sp>
      <p:sp>
        <p:nvSpPr>
          <p:cNvPr id="10" name="Footer Placeholder 9"/>
          <p:cNvSpPr>
            <a:spLocks noGrp="1"/>
          </p:cNvSpPr>
          <p:nvPr>
            <p:ph type="ftr" sz="quarter" idx="11"/>
          </p:nvPr>
        </p:nvSpPr>
        <p:spPr/>
        <p:txBody>
          <a:bodyPr/>
          <a:lstStyle/>
          <a:p>
            <a:r>
              <a:rPr lang="en-US"/>
              <a:t>PRESENTATION TITLE</a:t>
            </a:r>
            <a:endParaRPr lang="en-US" dirty="0"/>
          </a:p>
        </p:txBody>
      </p:sp>
      <p:sp>
        <p:nvSpPr>
          <p:cNvPr id="11" name="Slide Number Placeholder 10"/>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6" name="Group 15"/>
          <p:cNvGrpSpPr/>
          <p:nvPr userDrawn="1"/>
        </p:nvGrpSpPr>
        <p:grpSpPr>
          <a:xfrm>
            <a:off x="0" y="0"/>
            <a:ext cx="9144000" cy="397164"/>
            <a:chOff x="0" y="0"/>
            <a:chExt cx="9144000" cy="397164"/>
          </a:xfrm>
        </p:grpSpPr>
        <p:sp>
          <p:nvSpPr>
            <p:cNvPr id="17" name="Rectangle 16"/>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 name="Group 17"/>
            <p:cNvGrpSpPr/>
            <p:nvPr userDrawn="1"/>
          </p:nvGrpSpPr>
          <p:grpSpPr>
            <a:xfrm>
              <a:off x="0" y="0"/>
              <a:ext cx="9143999" cy="397164"/>
              <a:chOff x="0" y="0"/>
              <a:chExt cx="9143999" cy="397164"/>
            </a:xfrm>
          </p:grpSpPr>
          <p:sp>
            <p:nvSpPr>
              <p:cNvPr id="19" name="Rectangle 18"/>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4" name="Picture 3">
            <a:extLst>
              <a:ext uri="{FF2B5EF4-FFF2-40B4-BE49-F238E27FC236}">
                <a16:creationId xmlns:a16="http://schemas.microsoft.com/office/drawing/2014/main" id="{4D9F6357-B762-9C4C-AB78-DB5415CA5D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3927" y="1217820"/>
            <a:ext cx="6096144" cy="4075200"/>
          </a:xfrm>
          <a:prstGeom prst="rect">
            <a:avLst/>
          </a:prstGeom>
        </p:spPr>
      </p:pic>
    </p:spTree>
    <p:extLst>
      <p:ext uri="{BB962C8B-B14F-4D97-AF65-F5344CB8AC3E}">
        <p14:creationId xmlns:p14="http://schemas.microsoft.com/office/powerpoint/2010/main" val="326967735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4570593" y="397164"/>
            <a:ext cx="4573407" cy="6460836"/>
          </a:xfrm>
        </p:spPr>
        <p:txBody>
          <a:bodyPr/>
          <a:lstStyle/>
          <a:p>
            <a:r>
              <a:rPr lang="en-US"/>
              <a:t>Click icon to add picture</a:t>
            </a:r>
          </a:p>
        </p:txBody>
      </p:sp>
      <p:sp>
        <p:nvSpPr>
          <p:cNvPr id="2" name="Title 1"/>
          <p:cNvSpPr>
            <a:spLocks noGrp="1"/>
          </p:cNvSpPr>
          <p:nvPr>
            <p:ph type="ctrTitle" hasCustomPrompt="1"/>
          </p:nvPr>
        </p:nvSpPr>
        <p:spPr>
          <a:xfrm>
            <a:off x="339556" y="1028941"/>
            <a:ext cx="4114682" cy="1474115"/>
          </a:xfrm>
        </p:spPr>
        <p:txBody>
          <a:bodyPr lIns="0" anchor="b">
            <a:noAutofit/>
          </a:bodyPr>
          <a:lstStyle>
            <a:lvl1pPr algn="l">
              <a:defRPr sz="4050">
                <a:solidFill>
                  <a:schemeClr val="tx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p:cNvSpPr>
            <a:spLocks noGrp="1"/>
          </p:cNvSpPr>
          <p:nvPr>
            <p:ph type="ftr" sz="quarter" idx="11"/>
          </p:nvPr>
        </p:nvSpPr>
        <p:spPr>
          <a:xfrm>
            <a:off x="4967756" y="6377232"/>
            <a:ext cx="3220281" cy="250337"/>
          </a:xfrm>
        </p:spPr>
        <p:txBody>
          <a:bodyPr/>
          <a:lstStyle>
            <a:lvl1pPr algn="ctr">
              <a:defRPr/>
            </a:lvl1pPr>
          </a:lstStyle>
          <a:p>
            <a:r>
              <a:rPr lang="en-US"/>
              <a:t>PRESENTATION TITLE</a:t>
            </a:r>
            <a:endParaRPr lang="en-US" dirty="0"/>
          </a:p>
        </p:txBody>
      </p:sp>
      <p:sp>
        <p:nvSpPr>
          <p:cNvPr id="9" name="Slide Number Placeholder 8"/>
          <p:cNvSpPr>
            <a:spLocks noGrp="1"/>
          </p:cNvSpPr>
          <p:nvPr>
            <p:ph type="sldNum" sz="quarter" idx="12"/>
          </p:nvPr>
        </p:nvSpPr>
        <p:spPr>
          <a:xfrm>
            <a:off x="8361312" y="6377232"/>
            <a:ext cx="415425" cy="250337"/>
          </a:xfrm>
        </p:spPr>
        <p:txBody>
          <a:bodyPr/>
          <a:lstStyle>
            <a:lvl1pPr algn="ctr">
              <a:defRPr/>
            </a:lvl1pPr>
          </a:lstStyle>
          <a:p>
            <a:fld id="{93005692-73BE-493E-93AB-ECD6027A7652}" type="slidenum">
              <a:rPr lang="en-US" smtClean="0"/>
              <a:pPr/>
              <a:t>‹#›</a:t>
            </a:fld>
            <a:endParaRPr lang="en-US" dirty="0"/>
          </a:p>
        </p:txBody>
      </p:sp>
      <p:sp>
        <p:nvSpPr>
          <p:cNvPr id="20"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12/7/2020</a:t>
            </a:fld>
            <a:endParaRPr lang="en-US" dirty="0"/>
          </a:p>
        </p:txBody>
      </p:sp>
      <p:grpSp>
        <p:nvGrpSpPr>
          <p:cNvPr id="15" name="Group 14"/>
          <p:cNvGrpSpPr/>
          <p:nvPr userDrawn="1"/>
        </p:nvGrpSpPr>
        <p:grpSpPr>
          <a:xfrm>
            <a:off x="0" y="0"/>
            <a:ext cx="9144000" cy="397164"/>
            <a:chOff x="0" y="0"/>
            <a:chExt cx="9144000" cy="397164"/>
          </a:xfrm>
        </p:grpSpPr>
        <p:sp>
          <p:nvSpPr>
            <p:cNvPr id="16" name="Rectangle 15"/>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userDrawn="1"/>
          </p:nvGrpSpPr>
          <p:grpSpPr>
            <a:xfrm>
              <a:off x="0" y="0"/>
              <a:ext cx="9143999" cy="397164"/>
              <a:chOff x="0" y="0"/>
              <a:chExt cx="9143999" cy="397164"/>
            </a:xfrm>
          </p:grpSpPr>
          <p:sp>
            <p:nvSpPr>
              <p:cNvPr id="18" name="Rectangle 17"/>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3" name="Picture 22">
            <a:extLst>
              <a:ext uri="{FF2B5EF4-FFF2-40B4-BE49-F238E27FC236}">
                <a16:creationId xmlns:a16="http://schemas.microsoft.com/office/drawing/2014/main" id="{3CE53F63-B1B0-884B-BCBF-1D863DAC8458}"/>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814000"/>
            <a:ext cx="3784500" cy="1044000"/>
          </a:xfrm>
          <a:prstGeom prst="rect">
            <a:avLst/>
          </a:prstGeom>
        </p:spPr>
      </p:pic>
    </p:spTree>
    <p:extLst>
      <p:ext uri="{BB962C8B-B14F-4D97-AF65-F5344CB8AC3E}">
        <p14:creationId xmlns:p14="http://schemas.microsoft.com/office/powerpoint/2010/main" val="1031835470"/>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Slide_ALT">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61761A5-5F26-9E45-9D12-E96A97887D2D}"/>
              </a:ext>
            </a:extLst>
          </p:cNvPr>
          <p:cNvPicPr>
            <a:picLocks noChangeAspect="1"/>
          </p:cNvPicPr>
          <p:nvPr userDrawn="1"/>
        </p:nvPicPr>
        <p:blipFill rotWithShape="1">
          <a:blip r:embed="rId2" cstate="hqprint">
            <a:extLst>
              <a:ext uri="{28A0092B-C50C-407E-A947-70E740481C1C}">
                <a14:useLocalDpi xmlns:a14="http://schemas.microsoft.com/office/drawing/2010/main" val="0"/>
              </a:ext>
            </a:extLst>
          </a:blip>
          <a:srcRect l="-2908" r="2878"/>
          <a:stretch/>
        </p:blipFill>
        <p:spPr>
          <a:xfrm>
            <a:off x="-273756" y="398873"/>
            <a:ext cx="9417756" cy="6459127"/>
          </a:xfrm>
          <a:prstGeom prst="rect">
            <a:avLst/>
          </a:prstGeom>
        </p:spPr>
      </p:pic>
      <p:sp>
        <p:nvSpPr>
          <p:cNvPr id="2" name="Title 1"/>
          <p:cNvSpPr>
            <a:spLocks noGrp="1"/>
          </p:cNvSpPr>
          <p:nvPr>
            <p:ph type="title" hasCustomPrompt="1"/>
          </p:nvPr>
        </p:nvSpPr>
        <p:spPr>
          <a:xfrm>
            <a:off x="550069" y="4682836"/>
            <a:ext cx="8043863" cy="1559782"/>
          </a:xfrm>
          <a:noFill/>
        </p:spPr>
        <p:txBody>
          <a:bodyPr wrap="square" rtlCol="0" anchor="ctr" anchorCtr="1">
            <a:noAutofit/>
          </a:bodyPr>
          <a:lstStyle>
            <a:lvl1pPr algn="ctr">
              <a:defRPr lang="en-US" sz="1350" b="0" i="0">
                <a:solidFill>
                  <a:schemeClr val="bg1">
                    <a:alpha val="81000"/>
                  </a:schemeClr>
                </a:solidFill>
                <a:latin typeface="Verdana" charset="0"/>
                <a:ea typeface="Verdana" charset="0"/>
                <a:cs typeface="Verdana" charset="0"/>
              </a:defRPr>
            </a:lvl1pPr>
          </a:lstStyle>
          <a:p>
            <a:pPr marL="0" lvl="0" algn="ctr">
              <a:lnSpc>
                <a:spcPct val="75000"/>
              </a:lnSpc>
            </a:pPr>
            <a:r>
              <a:rPr lang="en-US" dirty="0"/>
              <a:t>CLICK TO EDIT MASTER CLOSING SLIDE OPTION 2</a:t>
            </a:r>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pic>
        <p:nvPicPr>
          <p:cNvPr id="5" name="Picture 4">
            <a:extLst>
              <a:ext uri="{FF2B5EF4-FFF2-40B4-BE49-F238E27FC236}">
                <a16:creationId xmlns:a16="http://schemas.microsoft.com/office/drawing/2014/main" id="{7FDEAEA6-80CE-454E-BA27-AE3E4D7C65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3928" y="1322336"/>
            <a:ext cx="6096144" cy="4075200"/>
          </a:xfrm>
          <a:prstGeom prst="rect">
            <a:avLst/>
          </a:prstGeom>
        </p:spPr>
      </p:pic>
    </p:spTree>
    <p:extLst>
      <p:ext uri="{BB962C8B-B14F-4D97-AF65-F5344CB8AC3E}">
        <p14:creationId xmlns:p14="http://schemas.microsoft.com/office/powerpoint/2010/main" val="372208286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556" y="1028941"/>
            <a:ext cx="6519149" cy="1474115"/>
          </a:xfrm>
        </p:spPr>
        <p:txBody>
          <a:bodyPr lIns="0" anchor="b">
            <a:noAutofit/>
          </a:bodyPr>
          <a:lstStyle>
            <a:lvl1pPr algn="l">
              <a:defRPr sz="405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Footer Placeholder 7"/>
          <p:cNvSpPr>
            <a:spLocks noGrp="1"/>
          </p:cNvSpPr>
          <p:nvPr>
            <p:ph type="ftr" sz="quarter" idx="11"/>
          </p:nvPr>
        </p:nvSpPr>
        <p:spPr>
          <a:xfrm>
            <a:off x="5013476" y="6182922"/>
            <a:ext cx="3220281" cy="250337"/>
          </a:xfrm>
        </p:spPr>
        <p:txBody>
          <a:bodyPr/>
          <a:lstStyle>
            <a:lvl1pPr algn="ctr">
              <a:defRPr>
                <a:solidFill>
                  <a:schemeClr val="bg1">
                    <a:lumMod val="85000"/>
                  </a:schemeClr>
                </a:solidFill>
              </a:defRPr>
            </a:lvl1pPr>
          </a:lstStyle>
          <a:p>
            <a:r>
              <a:rPr lang="en-US" dirty="0"/>
              <a:t>PRESENTATION TITLE</a:t>
            </a:r>
          </a:p>
        </p:txBody>
      </p:sp>
      <p:sp>
        <p:nvSpPr>
          <p:cNvPr id="9" name="Slide Number Placeholder 8"/>
          <p:cNvSpPr>
            <a:spLocks noGrp="1"/>
          </p:cNvSpPr>
          <p:nvPr>
            <p:ph type="sldNum" sz="quarter" idx="12"/>
          </p:nvPr>
        </p:nvSpPr>
        <p:spPr>
          <a:xfrm>
            <a:off x="8407032" y="6182922"/>
            <a:ext cx="415425"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sp>
        <p:nvSpPr>
          <p:cNvPr id="19"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12/7/2020</a:t>
            </a:fld>
            <a:endParaRPr lang="en-US" dirty="0"/>
          </a:p>
        </p:txBody>
      </p:sp>
      <p:grpSp>
        <p:nvGrpSpPr>
          <p:cNvPr id="14" name="Group 13"/>
          <p:cNvGrpSpPr/>
          <p:nvPr userDrawn="1"/>
        </p:nvGrpSpPr>
        <p:grpSpPr>
          <a:xfrm>
            <a:off x="0" y="0"/>
            <a:ext cx="9144000" cy="397164"/>
            <a:chOff x="0" y="0"/>
            <a:chExt cx="9144000" cy="397164"/>
          </a:xfrm>
        </p:grpSpPr>
        <p:sp>
          <p:nvSpPr>
            <p:cNvPr id="15" name="Rectangle 14"/>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 name="Group 15"/>
            <p:cNvGrpSpPr/>
            <p:nvPr userDrawn="1"/>
          </p:nvGrpSpPr>
          <p:grpSpPr>
            <a:xfrm>
              <a:off x="0" y="0"/>
              <a:ext cx="9143999" cy="397164"/>
              <a:chOff x="0" y="0"/>
              <a:chExt cx="9143999" cy="397164"/>
            </a:xfrm>
          </p:grpSpPr>
          <p:sp>
            <p:nvSpPr>
              <p:cNvPr id="17" name="Rectangle 16"/>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3" name="Picture 22">
            <a:extLst>
              <a:ext uri="{FF2B5EF4-FFF2-40B4-BE49-F238E27FC236}">
                <a16:creationId xmlns:a16="http://schemas.microsoft.com/office/drawing/2014/main" id="{F6DE4100-AEF9-5D45-8284-3FAFAD8433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814000"/>
            <a:ext cx="3784497" cy="1044000"/>
          </a:xfrm>
          <a:prstGeom prst="rect">
            <a:avLst/>
          </a:prstGeom>
        </p:spPr>
      </p:pic>
    </p:spTree>
    <p:extLst>
      <p:ext uri="{BB962C8B-B14F-4D97-AF65-F5344CB8AC3E}">
        <p14:creationId xmlns:p14="http://schemas.microsoft.com/office/powerpoint/2010/main" val="2528952265"/>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4570593" y="397164"/>
            <a:ext cx="4573407" cy="6460836"/>
          </a:xfrm>
        </p:spPr>
        <p:txBody>
          <a:bodyPr/>
          <a:lstStyle/>
          <a:p>
            <a:r>
              <a:rPr lang="en-US"/>
              <a:t>Click icon to add picture</a:t>
            </a:r>
          </a:p>
        </p:txBody>
      </p:sp>
      <p:sp>
        <p:nvSpPr>
          <p:cNvPr id="2" name="Title 1"/>
          <p:cNvSpPr>
            <a:spLocks noGrp="1"/>
          </p:cNvSpPr>
          <p:nvPr>
            <p:ph type="ctrTitle" hasCustomPrompt="1"/>
          </p:nvPr>
        </p:nvSpPr>
        <p:spPr>
          <a:xfrm>
            <a:off x="339556" y="1028941"/>
            <a:ext cx="4114682" cy="1474115"/>
          </a:xfrm>
        </p:spPr>
        <p:txBody>
          <a:bodyPr lIns="0" anchor="b">
            <a:noAutofit/>
          </a:bodyPr>
          <a:lstStyle>
            <a:lvl1pPr algn="l">
              <a:defRPr sz="4050">
                <a:solidFill>
                  <a:schemeClr val="bg1"/>
                </a:solidFill>
                <a:latin typeface="+mj-lt"/>
              </a:defRPr>
            </a:lvl1pPr>
          </a:lstStyle>
          <a:p>
            <a:r>
              <a:rPr lang="en-US" dirty="0"/>
              <a:t>CLICK TO EDIT MASTER TITLE SLIDE</a:t>
            </a:r>
          </a:p>
        </p:txBody>
      </p:sp>
      <p:sp>
        <p:nvSpPr>
          <p:cNvPr id="3" name="Subtitle 2"/>
          <p:cNvSpPr>
            <a:spLocks noGrp="1"/>
          </p:cNvSpPr>
          <p:nvPr>
            <p:ph type="subTitle" idx="1"/>
          </p:nvPr>
        </p:nvSpPr>
        <p:spPr>
          <a:xfrm>
            <a:off x="339556" y="4266822"/>
            <a:ext cx="4114682" cy="666549"/>
          </a:xfrm>
        </p:spPr>
        <p:txBody>
          <a:bodyPr lIns="0" anchor="t">
            <a:normAutofit/>
          </a:bodyPr>
          <a:lstStyle>
            <a:lvl1pPr marL="0" indent="0" algn="l">
              <a:buNone/>
              <a:defRPr sz="1500" b="0">
                <a:solidFill>
                  <a:schemeClr val="bg1">
                    <a:lumMod val="8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1" name="Date Placeholder 6"/>
          <p:cNvSpPr>
            <a:spLocks noGrp="1"/>
          </p:cNvSpPr>
          <p:nvPr>
            <p:ph type="dt" sz="half" idx="10"/>
          </p:nvPr>
        </p:nvSpPr>
        <p:spPr>
          <a:xfrm>
            <a:off x="339555" y="2642329"/>
            <a:ext cx="887187" cy="377962"/>
          </a:xfrm>
          <a:prstGeom prst="rect">
            <a:avLst/>
          </a:prstGeom>
          <a:solidFill>
            <a:schemeClr val="accent1"/>
          </a:solidFill>
        </p:spPr>
        <p:txBody>
          <a:bodyPr anchor="ctr" anchorCtr="0"/>
          <a:lstStyle>
            <a:lvl1pPr algn="ctr">
              <a:defRPr sz="825">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12/7/2020</a:t>
            </a:fld>
            <a:endParaRPr lang="en-US" dirty="0"/>
          </a:p>
        </p:txBody>
      </p:sp>
      <p:sp>
        <p:nvSpPr>
          <p:cNvPr id="36" name="Footer Placeholder 7"/>
          <p:cNvSpPr>
            <a:spLocks noGrp="1"/>
          </p:cNvSpPr>
          <p:nvPr>
            <p:ph type="ftr" sz="quarter" idx="11"/>
          </p:nvPr>
        </p:nvSpPr>
        <p:spPr>
          <a:xfrm>
            <a:off x="5013476" y="6182922"/>
            <a:ext cx="3220281" cy="250337"/>
          </a:xfrm>
        </p:spPr>
        <p:txBody>
          <a:bodyPr/>
          <a:lstStyle>
            <a:lvl1pPr algn="ctr">
              <a:defRPr>
                <a:solidFill>
                  <a:schemeClr val="bg1">
                    <a:lumMod val="85000"/>
                  </a:schemeClr>
                </a:solidFill>
              </a:defRPr>
            </a:lvl1pPr>
          </a:lstStyle>
          <a:p>
            <a:r>
              <a:rPr lang="en-US" dirty="0"/>
              <a:t>PRESENTATION TITLE</a:t>
            </a:r>
          </a:p>
        </p:txBody>
      </p:sp>
      <p:sp>
        <p:nvSpPr>
          <p:cNvPr id="37" name="Slide Number Placeholder 8"/>
          <p:cNvSpPr>
            <a:spLocks noGrp="1"/>
          </p:cNvSpPr>
          <p:nvPr>
            <p:ph type="sldNum" sz="quarter" idx="12"/>
          </p:nvPr>
        </p:nvSpPr>
        <p:spPr>
          <a:xfrm>
            <a:off x="8407032" y="6182922"/>
            <a:ext cx="415425"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dirty="0"/>
          </a:p>
        </p:txBody>
      </p:sp>
      <p:grpSp>
        <p:nvGrpSpPr>
          <p:cNvPr id="15" name="Group 14"/>
          <p:cNvGrpSpPr/>
          <p:nvPr userDrawn="1"/>
        </p:nvGrpSpPr>
        <p:grpSpPr>
          <a:xfrm>
            <a:off x="0" y="0"/>
            <a:ext cx="9144000" cy="397164"/>
            <a:chOff x="0" y="0"/>
            <a:chExt cx="9144000" cy="397164"/>
          </a:xfrm>
        </p:grpSpPr>
        <p:sp>
          <p:nvSpPr>
            <p:cNvPr id="16" name="Rectangle 15"/>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userDrawn="1"/>
          </p:nvGrpSpPr>
          <p:grpSpPr>
            <a:xfrm>
              <a:off x="0" y="0"/>
              <a:ext cx="9143999" cy="397164"/>
              <a:chOff x="0" y="0"/>
              <a:chExt cx="9143999" cy="397164"/>
            </a:xfrm>
          </p:grpSpPr>
          <p:sp>
            <p:nvSpPr>
              <p:cNvPr id="19" name="Rectangle 18"/>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24" name="Picture 23">
            <a:extLst>
              <a:ext uri="{FF2B5EF4-FFF2-40B4-BE49-F238E27FC236}">
                <a16:creationId xmlns:a16="http://schemas.microsoft.com/office/drawing/2014/main" id="{1A5D4D84-D9C7-1148-9C95-7A2667056AD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5814000"/>
            <a:ext cx="3784497" cy="1044000"/>
          </a:xfrm>
          <a:prstGeom prst="rect">
            <a:avLst/>
          </a:prstGeom>
        </p:spPr>
      </p:pic>
    </p:spTree>
    <p:extLst>
      <p:ext uri="{BB962C8B-B14F-4D97-AF65-F5344CB8AC3E}">
        <p14:creationId xmlns:p14="http://schemas.microsoft.com/office/powerpoint/2010/main" val="35010676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666323211"/>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5555773" y="685060"/>
            <a:ext cx="1065644" cy="286052"/>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1</a:t>
            </a:r>
          </a:p>
        </p:txBody>
      </p:sp>
      <p:sp>
        <p:nvSpPr>
          <p:cNvPr id="9" name="Text Placeholder 7"/>
          <p:cNvSpPr>
            <a:spLocks noGrp="1"/>
          </p:cNvSpPr>
          <p:nvPr>
            <p:ph type="body" sz="quarter" idx="14" hasCustomPrompt="1"/>
          </p:nvPr>
        </p:nvSpPr>
        <p:spPr>
          <a:xfrm>
            <a:off x="6681169" y="685060"/>
            <a:ext cx="1065644" cy="286052"/>
          </a:xfrm>
        </p:spPr>
        <p:txBody>
          <a:bodyPr anchor="ctr">
            <a:noAutofit/>
          </a:bodyPr>
          <a:lstStyle>
            <a:lvl1pPr marL="0" indent="0" algn="ctr">
              <a:buNone/>
              <a:defRPr sz="825"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2</a:t>
            </a:r>
          </a:p>
        </p:txBody>
      </p:sp>
      <p:sp>
        <p:nvSpPr>
          <p:cNvPr id="10" name="Text Placeholder 7"/>
          <p:cNvSpPr>
            <a:spLocks noGrp="1"/>
          </p:cNvSpPr>
          <p:nvPr>
            <p:ph type="body" sz="quarter" idx="15" hasCustomPrompt="1"/>
          </p:nvPr>
        </p:nvSpPr>
        <p:spPr>
          <a:xfrm>
            <a:off x="7806565" y="685060"/>
            <a:ext cx="1065644" cy="286052"/>
          </a:xfrm>
        </p:spPr>
        <p:txBody>
          <a:bodyPr anchor="ctr">
            <a:noAutofit/>
          </a:bodyPr>
          <a:lstStyle>
            <a:lvl1pPr marL="0" indent="0" algn="ctr">
              <a:buNone/>
              <a:defRPr sz="825"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MENU ITEM 3</a:t>
            </a:r>
          </a:p>
        </p:txBody>
      </p:sp>
      <p:sp>
        <p:nvSpPr>
          <p:cNvPr id="11" name="Footer Placeholder 10"/>
          <p:cNvSpPr>
            <a:spLocks noGrp="1"/>
          </p:cNvSpPr>
          <p:nvPr>
            <p:ph type="ftr" sz="quarter" idx="17"/>
          </p:nvPr>
        </p:nvSpPr>
        <p:spPr/>
        <p:txBody>
          <a:bodyPr/>
          <a:lstStyle/>
          <a:p>
            <a:r>
              <a:rPr lang="en-US"/>
              <a:t>PRESENTATION TITLE</a:t>
            </a:r>
            <a:endParaRPr lang="en-US" dirty="0"/>
          </a:p>
        </p:txBody>
      </p:sp>
      <p:sp>
        <p:nvSpPr>
          <p:cNvPr id="12" name="Slide Number Placeholder 11"/>
          <p:cNvSpPr>
            <a:spLocks noGrp="1"/>
          </p:cNvSpPr>
          <p:nvPr>
            <p:ph type="sldNum" sz="quarter" idx="18"/>
          </p:nvPr>
        </p:nvSpPr>
        <p:spPr/>
        <p:txBody>
          <a:bodyPr/>
          <a:lstStyle/>
          <a:p>
            <a:r>
              <a:rPr lang="en-US" dirty="0"/>
              <a:t>PAGE  </a:t>
            </a:r>
            <a:fld id="{93005692-73BE-493E-93AB-ECD6027A7652}" type="slidenum">
              <a:rPr lang="en-US" smtClean="0"/>
              <a:pPr/>
              <a:t>‹#›</a:t>
            </a:fld>
            <a:endParaRPr lang="en-US" dirty="0"/>
          </a:p>
        </p:txBody>
      </p:sp>
      <p:sp>
        <p:nvSpPr>
          <p:cNvPr id="4" name="Title 3"/>
          <p:cNvSpPr>
            <a:spLocks noGrp="1"/>
          </p:cNvSpPr>
          <p:nvPr>
            <p:ph type="title"/>
          </p:nvPr>
        </p:nvSpPr>
        <p:spPr>
          <a:xfrm>
            <a:off x="194913" y="434109"/>
            <a:ext cx="5284561" cy="895927"/>
          </a:xfrm>
        </p:spPr>
        <p:txBody>
          <a:bodyPr/>
          <a:lstStyle>
            <a:lvl1pPr>
              <a:defRPr cap="all" baseline="0"/>
            </a:lvl1pPr>
          </a:lstStyle>
          <a:p>
            <a:r>
              <a:rPr lang="en-US"/>
              <a:t>Click to edit Master title style</a:t>
            </a:r>
            <a:endParaRPr lang="en-US" dirty="0"/>
          </a:p>
        </p:txBody>
      </p:sp>
    </p:spTree>
    <p:extLst>
      <p:ext uri="{BB962C8B-B14F-4D97-AF65-F5344CB8AC3E}">
        <p14:creationId xmlns:p14="http://schemas.microsoft.com/office/powerpoint/2010/main" val="126703625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2" y="1709739"/>
            <a:ext cx="7049630" cy="2852737"/>
          </a:xfrm>
        </p:spPr>
        <p:txBody>
          <a:bodyPr anchor="b">
            <a:normAutofit/>
          </a:bodyPr>
          <a:lstStyle>
            <a:lvl1pPr algn="l">
              <a:defRPr sz="3000" baseline="0">
                <a:solidFill>
                  <a:schemeClr val="tx1"/>
                </a:solidFill>
              </a:defRPr>
            </a:lvl1pPr>
          </a:lstStyle>
          <a:p>
            <a:r>
              <a:rPr lang="en-US" dirty="0"/>
              <a:t>CLICK TO EDIT MASTER</a:t>
            </a:r>
            <a:br>
              <a:rPr lang="en-US" dirty="0"/>
            </a:br>
            <a:r>
              <a:rPr lang="en-US" dirty="0"/>
              <a:t>SECTION TITLE SLIDE</a:t>
            </a:r>
          </a:p>
        </p:txBody>
      </p:sp>
      <p:sp>
        <p:nvSpPr>
          <p:cNvPr id="3" name="Text Placeholder 2"/>
          <p:cNvSpPr>
            <a:spLocks noGrp="1"/>
          </p:cNvSpPr>
          <p:nvPr>
            <p:ph type="body" idx="1"/>
          </p:nvPr>
        </p:nvSpPr>
        <p:spPr>
          <a:xfrm>
            <a:off x="194912" y="4589464"/>
            <a:ext cx="7049630" cy="1500187"/>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9690211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93244C3-212C-5149-9E5A-4ABFE19944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870" y="1655924"/>
            <a:ext cx="7373608" cy="2034099"/>
          </a:xfrm>
          <a:prstGeom prst="rect">
            <a:avLst/>
          </a:prstGeom>
        </p:spPr>
      </p:pic>
      <p:sp>
        <p:nvSpPr>
          <p:cNvPr id="2" name="Title 1"/>
          <p:cNvSpPr>
            <a:spLocks noGrp="1"/>
          </p:cNvSpPr>
          <p:nvPr>
            <p:ph type="ctrTitle" hasCustomPrompt="1"/>
          </p:nvPr>
        </p:nvSpPr>
        <p:spPr>
          <a:xfrm>
            <a:off x="720391" y="3727927"/>
            <a:ext cx="6577965" cy="1212056"/>
          </a:xfrm>
        </p:spPr>
        <p:txBody>
          <a:bodyPr anchor="b">
            <a:noAutofit/>
          </a:bodyPr>
          <a:lstStyle>
            <a:lvl1pPr algn="l">
              <a:defRPr sz="3000" baseline="0">
                <a:solidFill>
                  <a:schemeClr val="tx1"/>
                </a:solidFill>
                <a:latin typeface="+mj-lt"/>
              </a:defRPr>
            </a:lvl1pPr>
          </a:lstStyle>
          <a:p>
            <a:r>
              <a:rPr lang="en-US" dirty="0"/>
              <a:t>CLICK TO EDIT MASTER</a:t>
            </a:r>
            <a:br>
              <a:rPr lang="en-US" dirty="0"/>
            </a:br>
            <a:r>
              <a:rPr lang="en-US" dirty="0"/>
              <a:t>SECTION TITLE SLIDE OPTION 2</a:t>
            </a:r>
          </a:p>
        </p:txBody>
      </p:sp>
      <p:sp>
        <p:nvSpPr>
          <p:cNvPr id="3" name="Subtitle 2"/>
          <p:cNvSpPr>
            <a:spLocks noGrp="1"/>
          </p:cNvSpPr>
          <p:nvPr>
            <p:ph type="subTitle" idx="1"/>
          </p:nvPr>
        </p:nvSpPr>
        <p:spPr bwMode="gray">
          <a:xfrm>
            <a:off x="720391" y="4947814"/>
            <a:ext cx="6577965" cy="666549"/>
          </a:xfrm>
        </p:spPr>
        <p:txBody>
          <a:bodyPr anchor="t">
            <a:normAutofit/>
          </a:bodyPr>
          <a:lstStyle>
            <a:lvl1pPr marL="0" indent="0" algn="l">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grpSp>
        <p:nvGrpSpPr>
          <p:cNvPr id="12" name="Group 11"/>
          <p:cNvGrpSpPr/>
          <p:nvPr userDrawn="1"/>
        </p:nvGrpSpPr>
        <p:grpSpPr>
          <a:xfrm>
            <a:off x="0" y="0"/>
            <a:ext cx="9144000" cy="397164"/>
            <a:chOff x="0" y="0"/>
            <a:chExt cx="9144000" cy="397164"/>
          </a:xfrm>
        </p:grpSpPr>
        <p:sp>
          <p:nvSpPr>
            <p:cNvPr id="14" name="Rectangle 13"/>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 name="Group 14"/>
            <p:cNvGrpSpPr/>
            <p:nvPr userDrawn="1"/>
          </p:nvGrpSpPr>
          <p:grpSpPr>
            <a:xfrm>
              <a:off x="0" y="0"/>
              <a:ext cx="9143999" cy="397164"/>
              <a:chOff x="0" y="0"/>
              <a:chExt cx="9143999" cy="397164"/>
            </a:xfrm>
          </p:grpSpPr>
          <p:sp>
            <p:nvSpPr>
              <p:cNvPr id="17" name="Rectangle 16"/>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364274830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4913" y="434109"/>
            <a:ext cx="8677297" cy="895927"/>
          </a:xfrm>
        </p:spPr>
        <p:txBody>
          <a:bodyPr/>
          <a:lstStyle/>
          <a:p>
            <a:r>
              <a:rPr lang="en-US" dirty="0"/>
              <a:t>CLICK TO EDIT MASTER TITLE STYLE</a:t>
            </a:r>
          </a:p>
        </p:txBody>
      </p:sp>
      <p:sp>
        <p:nvSpPr>
          <p:cNvPr id="3" name="Content Placeholder 2"/>
          <p:cNvSpPr>
            <a:spLocks noGrp="1"/>
          </p:cNvSpPr>
          <p:nvPr>
            <p:ph sz="half" idx="1"/>
          </p:nvPr>
        </p:nvSpPr>
        <p:spPr>
          <a:xfrm>
            <a:off x="194912" y="1413164"/>
            <a:ext cx="4190141" cy="4590472"/>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8244" y="1413164"/>
            <a:ext cx="4243965" cy="4590472"/>
          </a:xfrm>
        </p:spPr>
        <p:txBody>
          <a:bodyPr/>
          <a:lstStyle>
            <a:lvl1pPr marL="216694" indent="-216694">
              <a:spcBef>
                <a:spcPts val="600"/>
              </a:spcBef>
              <a:spcAft>
                <a:spcPts val="600"/>
              </a:spcAft>
              <a:buFont typeface="Wingdings" charset="2"/>
              <a:buChar char="§"/>
              <a:defRPr/>
            </a:lvl1pPr>
            <a:lvl2pPr marL="514350" indent="-171450">
              <a:spcBef>
                <a:spcPts val="600"/>
              </a:spcBef>
              <a:spcAft>
                <a:spcPts val="600"/>
              </a:spcAft>
              <a:buFont typeface="Wingdings" charset="2"/>
              <a:buChar char="§"/>
              <a:defRPr/>
            </a:lvl2pPr>
            <a:lvl3pPr marL="857250" indent="-171450">
              <a:spcBef>
                <a:spcPts val="600"/>
              </a:spcBef>
              <a:spcAft>
                <a:spcPts val="600"/>
              </a:spcAft>
              <a:buFont typeface="Wingdings" charset="2"/>
              <a:buChar char="§"/>
              <a:defRPr/>
            </a:lvl3pPr>
            <a:lvl4pPr marL="1200150" indent="-171450">
              <a:spcBef>
                <a:spcPts val="600"/>
              </a:spcBef>
              <a:spcAft>
                <a:spcPts val="600"/>
              </a:spcAft>
              <a:buFont typeface="Wingdings" charset="2"/>
              <a:buChar char="§"/>
              <a:defRPr/>
            </a:lvl4pPr>
            <a:lvl5pPr marL="1543050" indent="-171450">
              <a:spcBef>
                <a:spcPts val="600"/>
              </a:spcBef>
              <a:spcAft>
                <a:spcPts val="600"/>
              </a:spcAft>
              <a:buFont typeface="Wingdings"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p:cNvSpPr>
          <p:nvPr>
            <p:ph type="ftr" sz="quarter" idx="11"/>
          </p:nvPr>
        </p:nvSpPr>
        <p:spPr/>
        <p:txBody>
          <a:bodyPr/>
          <a:lstStyle/>
          <a:p>
            <a:r>
              <a:rPr lang="en-US"/>
              <a:t>PRESENTATION TITLE</a:t>
            </a:r>
            <a:endParaRPr lang="en-US" dirty="0"/>
          </a:p>
        </p:txBody>
      </p:sp>
      <p:sp>
        <p:nvSpPr>
          <p:cNvPr id="10" name="Slide Number Placeholder 9"/>
          <p:cNvSpPr>
            <a:spLocks noGrp="1"/>
          </p:cNvSpPr>
          <p:nvPr>
            <p:ph type="sldNum" sz="quarter" idx="12"/>
          </p:nvPr>
        </p:nvSpPr>
        <p:spPr/>
        <p:txBody>
          <a:bodyPr/>
          <a:lstStyle/>
          <a:p>
            <a:r>
              <a:rPr lang="en-US" dirty="0"/>
              <a:t>PAGE  </a:t>
            </a:r>
            <a:fld id="{93005692-73BE-493E-93AB-ECD6027A7652}" type="slidenum">
              <a:rPr lang="en-US" smtClean="0"/>
              <a:pPr/>
              <a:t>‹#›</a:t>
            </a:fld>
            <a:endParaRPr lang="en-US" dirty="0"/>
          </a:p>
        </p:txBody>
      </p:sp>
    </p:spTree>
    <p:extLst>
      <p:ext uri="{BB962C8B-B14F-4D97-AF65-F5344CB8AC3E}">
        <p14:creationId xmlns:p14="http://schemas.microsoft.com/office/powerpoint/2010/main" val="223851648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5EE3996-486C-A44D-952A-8092F2025660}"/>
              </a:ext>
            </a:extLst>
          </p:cNvPr>
          <p:cNvPicPr>
            <a:picLocks noChangeAspect="1"/>
          </p:cNvPicPr>
          <p:nvPr userDrawn="1"/>
        </p:nvPicPr>
        <p:blipFill>
          <a:blip r:embed="rId22" cstate="hqprint">
            <a:extLst>
              <a:ext uri="{28A0092B-C50C-407E-A947-70E740481C1C}">
                <a14:useLocalDpi xmlns:a14="http://schemas.microsoft.com/office/drawing/2010/main" val="0"/>
              </a:ext>
            </a:extLst>
          </a:blip>
          <a:stretch>
            <a:fillRect/>
          </a:stretch>
        </p:blipFill>
        <p:spPr>
          <a:xfrm>
            <a:off x="5716057" y="6028478"/>
            <a:ext cx="3132000" cy="864000"/>
          </a:xfrm>
          <a:prstGeom prst="rect">
            <a:avLst/>
          </a:prstGeom>
        </p:spPr>
      </p:pic>
      <p:sp>
        <p:nvSpPr>
          <p:cNvPr id="2" name="Title Placeholder 1"/>
          <p:cNvSpPr>
            <a:spLocks noGrp="1"/>
          </p:cNvSpPr>
          <p:nvPr>
            <p:ph type="title"/>
          </p:nvPr>
        </p:nvSpPr>
        <p:spPr>
          <a:xfrm>
            <a:off x="194913" y="434109"/>
            <a:ext cx="8677297" cy="89592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912" y="1413164"/>
            <a:ext cx="8677297" cy="459511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94912" y="6335310"/>
            <a:ext cx="3919888" cy="250337"/>
          </a:xfrm>
          <a:prstGeom prst="rect">
            <a:avLst/>
          </a:prstGeom>
        </p:spPr>
        <p:txBody>
          <a:bodyPr vert="horz" lIns="91440" tIns="45720" rIns="91440" bIns="45720" rtlCol="0" anchor="ctr"/>
          <a:lstStyle>
            <a:lvl1pPr algn="l">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4191000" y="6335310"/>
            <a:ext cx="762000" cy="250337"/>
          </a:xfrm>
          <a:prstGeom prst="rect">
            <a:avLst/>
          </a:prstGeom>
        </p:spPr>
        <p:txBody>
          <a:bodyPr vert="horz" lIns="91440" tIns="45720" rIns="91440" bIns="45720" rtlCol="0" anchor="ctr"/>
          <a:lstStyle>
            <a:lvl1pPr algn="ctr">
              <a:defRPr sz="75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PAGE  </a:t>
            </a:r>
            <a:fld id="{93005692-73BE-493E-93AB-ECD6027A7652}" type="slidenum">
              <a:rPr lang="en-US" smtClean="0"/>
              <a:pPr/>
              <a:t>‹#›</a:t>
            </a:fld>
            <a:endParaRPr lang="en-US" dirty="0"/>
          </a:p>
        </p:txBody>
      </p:sp>
      <p:grpSp>
        <p:nvGrpSpPr>
          <p:cNvPr id="8" name="Group 7"/>
          <p:cNvGrpSpPr/>
          <p:nvPr userDrawn="1"/>
        </p:nvGrpSpPr>
        <p:grpSpPr>
          <a:xfrm>
            <a:off x="0" y="0"/>
            <a:ext cx="9144000" cy="397164"/>
            <a:chOff x="0" y="0"/>
            <a:chExt cx="9144000" cy="397164"/>
          </a:xfrm>
        </p:grpSpPr>
        <p:sp>
          <p:nvSpPr>
            <p:cNvPr id="19" name="Rectangle 18"/>
            <p:cNvSpPr/>
            <p:nvPr userDrawn="1"/>
          </p:nvSpPr>
          <p:spPr>
            <a:xfrm>
              <a:off x="6858704" y="198582"/>
              <a:ext cx="2285296" cy="19858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userDrawn="1"/>
          </p:nvGrpSpPr>
          <p:grpSpPr>
            <a:xfrm>
              <a:off x="0" y="0"/>
              <a:ext cx="9143999" cy="397164"/>
              <a:chOff x="0" y="0"/>
              <a:chExt cx="9143999" cy="397164"/>
            </a:xfrm>
          </p:grpSpPr>
          <p:sp>
            <p:nvSpPr>
              <p:cNvPr id="16" name="Rectangle 15"/>
              <p:cNvSpPr/>
              <p:nvPr userDrawn="1"/>
            </p:nvSpPr>
            <p:spPr>
              <a:xfrm>
                <a:off x="1" y="198582"/>
                <a:ext cx="2311648"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userDrawn="1"/>
            </p:nvSpPr>
            <p:spPr>
              <a:xfrm>
                <a:off x="2288114" y="198582"/>
                <a:ext cx="2285296"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userDrawn="1"/>
            </p:nvSpPr>
            <p:spPr>
              <a:xfrm>
                <a:off x="4573409" y="198582"/>
                <a:ext cx="2285296"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p:cNvSpPr/>
              <p:nvPr userDrawn="1"/>
            </p:nvSpPr>
            <p:spPr>
              <a:xfrm>
                <a:off x="0" y="0"/>
                <a:ext cx="9143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Lst>
  <p:transition spd="slow">
    <p:push dir="u"/>
  </p:transition>
  <p:hf hdr="0" dt="0"/>
  <p:txStyles>
    <p:titleStyle>
      <a:lvl1pPr algn="l" defTabSz="685800" rtl="0" eaLnBrk="1" latinLnBrk="0" hangingPunct="1">
        <a:lnSpc>
          <a:spcPct val="85000"/>
        </a:lnSpc>
        <a:spcBef>
          <a:spcPct val="0"/>
        </a:spcBef>
        <a:buNone/>
        <a:defRPr sz="2700" b="0" kern="1200" spc="38" baseline="0">
          <a:solidFill>
            <a:schemeClr val="tx1"/>
          </a:solidFill>
          <a:latin typeface="+mj-lt"/>
          <a:ea typeface="+mj-ea"/>
          <a:cs typeface="+mj-cs"/>
        </a:defRPr>
      </a:lvl1pPr>
    </p:titleStyle>
    <p:bodyStyle>
      <a:lvl1pPr marL="216694" indent="-216694" algn="l" defTabSz="685800" rtl="0" eaLnBrk="1" latinLnBrk="0" hangingPunct="1">
        <a:lnSpc>
          <a:spcPct val="100000"/>
        </a:lnSpc>
        <a:spcBef>
          <a:spcPts val="600"/>
        </a:spcBef>
        <a:spcAft>
          <a:spcPts val="600"/>
        </a:spcAft>
        <a:buClr>
          <a:schemeClr val="tx1"/>
        </a:buClr>
        <a:buSzPct val="85000"/>
        <a:buFont typeface="Wingdings" charset="2"/>
        <a:buChar char="§"/>
        <a:defRPr sz="1800" kern="1200">
          <a:solidFill>
            <a:schemeClr val="tx1"/>
          </a:solidFill>
          <a:latin typeface="+mn-lt"/>
          <a:ea typeface="+mn-ea"/>
          <a:cs typeface="+mn-cs"/>
        </a:defRPr>
      </a:lvl1pPr>
      <a:lvl2pPr marL="5143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500" kern="1200">
          <a:solidFill>
            <a:schemeClr val="tx1"/>
          </a:solidFill>
          <a:latin typeface="+mn-lt"/>
          <a:ea typeface="+mn-ea"/>
          <a:cs typeface="+mn-cs"/>
        </a:defRPr>
      </a:lvl2pPr>
      <a:lvl3pPr marL="8572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350" kern="1200">
          <a:solidFill>
            <a:schemeClr val="tx1"/>
          </a:solidFill>
          <a:latin typeface="+mn-lt"/>
          <a:ea typeface="+mn-ea"/>
          <a:cs typeface="+mn-cs"/>
        </a:defRPr>
      </a:lvl3pPr>
      <a:lvl4pPr marL="12001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4pPr>
      <a:lvl5pPr marL="1543050" indent="-171450" algn="l" defTabSz="685800" rtl="0" eaLnBrk="1" latinLnBrk="0" hangingPunct="1">
        <a:lnSpc>
          <a:spcPct val="100000"/>
        </a:lnSpc>
        <a:spcBef>
          <a:spcPts val="600"/>
        </a:spcBef>
        <a:spcAft>
          <a:spcPts val="600"/>
        </a:spcAft>
        <a:buClr>
          <a:schemeClr val="tx1"/>
        </a:buClr>
        <a:buSzPct val="85000"/>
        <a:buFont typeface="Wingdings" charset="2"/>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9.xml"/><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91CAD8E-D9FA-483E-AF63-02FBCFEF9450}"/>
              </a:ext>
            </a:extLst>
          </p:cNvPr>
          <p:cNvSpPr>
            <a:spLocks noGrp="1"/>
          </p:cNvSpPr>
          <p:nvPr>
            <p:ph type="ctrTitle"/>
          </p:nvPr>
        </p:nvSpPr>
        <p:spPr>
          <a:xfrm>
            <a:off x="652959" y="2051187"/>
            <a:ext cx="7841685" cy="1924465"/>
          </a:xfrm>
        </p:spPr>
        <p:txBody>
          <a:bodyPr/>
          <a:lstStyle/>
          <a:p>
            <a:pPr algn="ctr"/>
            <a:r>
              <a:rPr lang="en-I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Elimination of Mosquitoes using Genetically Modified Mosquitoes</a:t>
            </a:r>
            <a:br>
              <a:rPr lang="en-US" sz="1600" b="1" dirty="0">
                <a:latin typeface="Times New Roman" panose="02020603050405020304" pitchFamily="18" charset="0"/>
                <a:cs typeface="Times New Roman" panose="02020603050405020304" pitchFamily="18" charset="0"/>
              </a:rPr>
            </a:br>
            <a:br>
              <a:rPr lang="en-US" sz="1600" b="1" dirty="0">
                <a:latin typeface="Times New Roman" panose="02020603050405020304" pitchFamily="18" charset="0"/>
                <a:cs typeface="Times New Roman" panose="02020603050405020304" pitchFamily="18" charset="0"/>
              </a:rPr>
            </a:br>
            <a:br>
              <a:rPr lang="en-IN" sz="1600" dirty="0">
                <a:latin typeface="Times New Roman" panose="02020603050405020304" pitchFamily="18" charset="0"/>
                <a:cs typeface="Times New Roman" panose="02020603050405020304" pitchFamily="18" charset="0"/>
              </a:rPr>
            </a:br>
            <a:r>
              <a:rPr lang="en-IN" sz="16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Student Name: Naga G Javeri Potiwal</a:t>
            </a:r>
            <a:br>
              <a:rPr lang="en-IN" sz="1400" b="1"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 </a:t>
            </a:r>
            <a:r>
              <a:rPr lang="en-IN" sz="1400" b="1" dirty="0">
                <a:latin typeface="Times New Roman" panose="02020603050405020304" pitchFamily="18" charset="0"/>
                <a:cs typeface="Times New Roman" panose="02020603050405020304" pitchFamily="18" charset="0"/>
              </a:rPr>
              <a:t> Student Id: 20856699</a:t>
            </a:r>
            <a:endParaRPr lang="en-IN" sz="1400" dirty="0">
              <a:latin typeface="Times New Roman" panose="02020603050405020304" pitchFamily="18" charset="0"/>
              <a:cs typeface="Times New Roman" panose="02020603050405020304" pitchFamily="18" charset="0"/>
            </a:endParaRPr>
          </a:p>
        </p:txBody>
      </p:sp>
      <p:sp>
        <p:nvSpPr>
          <p:cNvPr id="11" name="Date Placeholder 9">
            <a:extLst>
              <a:ext uri="{FF2B5EF4-FFF2-40B4-BE49-F238E27FC236}">
                <a16:creationId xmlns:a16="http://schemas.microsoft.com/office/drawing/2014/main" id="{7E57F9C1-3DE2-4214-9AB6-F8E5F7E28F3A}"/>
              </a:ext>
            </a:extLst>
          </p:cNvPr>
          <p:cNvSpPr>
            <a:spLocks noGrp="1"/>
          </p:cNvSpPr>
          <p:nvPr>
            <p:ph type="dt" sz="half" idx="10"/>
          </p:nvPr>
        </p:nvSpPr>
        <p:spPr>
          <a:xfrm>
            <a:off x="352806" y="5005591"/>
            <a:ext cx="5585149" cy="639831"/>
          </a:xfrm>
          <a:noFill/>
        </p:spPr>
        <p:txBody>
          <a:bodyPr/>
          <a:lstStyle/>
          <a:p>
            <a:pPr algn="l"/>
            <a:r>
              <a:rPr lang="en-US" sz="1400" b="1" dirty="0">
                <a:latin typeface="Times New Roman" panose="02020603050405020304" pitchFamily="18" charset="0"/>
                <a:cs typeface="Times New Roman" panose="02020603050405020304" pitchFamily="18" charset="0"/>
              </a:rPr>
              <a:t>Course : ECE 750- Artificial Life: Biology and Computation</a:t>
            </a:r>
          </a:p>
          <a:p>
            <a:pPr algn="l"/>
            <a:r>
              <a:rPr lang="en-US" sz="1400" b="1" dirty="0">
                <a:latin typeface="Times New Roman" panose="02020603050405020304" pitchFamily="18" charset="0"/>
                <a:cs typeface="Times New Roman" panose="02020603050405020304" pitchFamily="18" charset="0"/>
              </a:rPr>
              <a:t>Term    :Fall, 2020</a:t>
            </a:r>
          </a:p>
          <a:p>
            <a:pPr algn="l"/>
            <a:r>
              <a:rPr lang="en-US" sz="1400" b="1" dirty="0">
                <a:latin typeface="Times New Roman" panose="02020603050405020304" pitchFamily="18" charset="0"/>
                <a:cs typeface="Times New Roman" panose="02020603050405020304" pitchFamily="18" charset="0"/>
              </a:rPr>
              <a:t>Date     :07/12/2020</a:t>
            </a:r>
          </a:p>
        </p:txBody>
      </p:sp>
    </p:spTree>
    <p:extLst>
      <p:ext uri="{BB962C8B-B14F-4D97-AF65-F5344CB8AC3E}">
        <p14:creationId xmlns:p14="http://schemas.microsoft.com/office/powerpoint/2010/main" val="114863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anim calcmode="lin" valueType="num">
                                      <p:cBhvr additive="base">
                                        <p:cTn id="19" dur="500" fill="hold"/>
                                        <p:tgtEl>
                                          <p:spTgt spid="11">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1">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 calcmode="lin" valueType="num">
                                      <p:cBhvr additive="base">
                                        <p:cTn id="23" dur="5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194911" y="6244997"/>
            <a:ext cx="4207755" cy="250337"/>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10</a:t>
            </a:fld>
            <a:endParaRPr lang="en-US" dirty="0"/>
          </a:p>
        </p:txBody>
      </p:sp>
      <p:sp>
        <p:nvSpPr>
          <p:cNvPr id="2" name="Rectangle 1">
            <a:extLst>
              <a:ext uri="{FF2B5EF4-FFF2-40B4-BE49-F238E27FC236}">
                <a16:creationId xmlns:a16="http://schemas.microsoft.com/office/drawing/2014/main" id="{6CDB2603-B46D-4DA1-A12B-01AC378C4EAE}"/>
              </a:ext>
            </a:extLst>
          </p:cNvPr>
          <p:cNvSpPr/>
          <p:nvPr/>
        </p:nvSpPr>
        <p:spPr>
          <a:xfrm>
            <a:off x="194912" y="726421"/>
            <a:ext cx="3680816" cy="507831"/>
          </a:xfrm>
          <a:prstGeom prst="rect">
            <a:avLst/>
          </a:prstGeom>
        </p:spPr>
        <p:txBody>
          <a:bodyPr wrap="none">
            <a:spAutoFit/>
          </a:bodyPr>
          <a:lstStyle/>
          <a:p>
            <a:r>
              <a:rPr lang="en-US" sz="2700" b="1" dirty="0">
                <a:latin typeface="+mj-lt"/>
              </a:rPr>
              <a:t>Experiments and Results</a:t>
            </a:r>
            <a:endParaRPr lang="en-CA" sz="2700" dirty="0">
              <a:latin typeface="+mj-lt"/>
            </a:endParaRPr>
          </a:p>
        </p:txBody>
      </p:sp>
      <p:sp>
        <p:nvSpPr>
          <p:cNvPr id="3" name="Rectangle 2">
            <a:extLst>
              <a:ext uri="{FF2B5EF4-FFF2-40B4-BE49-F238E27FC236}">
                <a16:creationId xmlns:a16="http://schemas.microsoft.com/office/drawing/2014/main" id="{644605DB-3CD7-4342-B333-0AAE487CEEC9}"/>
              </a:ext>
            </a:extLst>
          </p:cNvPr>
          <p:cNvSpPr/>
          <p:nvPr/>
        </p:nvSpPr>
        <p:spPr>
          <a:xfrm>
            <a:off x="194911" y="1456085"/>
            <a:ext cx="8697297" cy="738664"/>
          </a:xfrm>
          <a:prstGeom prst="rect">
            <a:avLst/>
          </a:prstGeom>
        </p:spPr>
        <p:txBody>
          <a:bodyPr wrap="square">
            <a:spAutoFit/>
          </a:bodyPr>
          <a:lstStyle/>
          <a:p>
            <a:pPr marL="285750" indent="-285750" algn="just">
              <a:spcAft>
                <a:spcPts val="0"/>
              </a:spcAft>
              <a:buFont typeface="Arial" panose="020B0604020202020204" pitchFamily="34" charset="0"/>
              <a:buChar char="•"/>
            </a:pPr>
            <a:r>
              <a:rPr lang="en-US" sz="1400" dirty="0">
                <a:latin typeface="Times New Roman" panose="02020603050405020304" pitchFamily="18" charset="0"/>
                <a:ea typeface="Calibri" panose="020F0502020204030204" pitchFamily="34" charset="0"/>
                <a:cs typeface="Times New Roman" panose="02020603050405020304" pitchFamily="18" charset="0"/>
              </a:rPr>
              <a:t>Overall, 13 test experiments were carried out. The main concept of experiments was to choose one variable to alter, while keeping the others constant. After that, we observed how the results would be affected by these alterations. All the results of these experiments were shown in table below.</a:t>
            </a:r>
            <a:endParaRPr lang="en-CA" sz="14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0415827-248C-45E0-8966-FCC3029DB3C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1641" y="2416582"/>
            <a:ext cx="7440718" cy="3330269"/>
          </a:xfrm>
          <a:prstGeom prst="rect">
            <a:avLst/>
          </a:prstGeom>
          <a:noFill/>
          <a:ln>
            <a:noFill/>
          </a:ln>
        </p:spPr>
      </p:pic>
    </p:spTree>
    <p:extLst>
      <p:ext uri="{BB962C8B-B14F-4D97-AF65-F5344CB8AC3E}">
        <p14:creationId xmlns:p14="http://schemas.microsoft.com/office/powerpoint/2010/main" val="33895036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00788-6761-442B-80F6-6F62DFC2FFFF}"/>
              </a:ext>
            </a:extLst>
          </p:cNvPr>
          <p:cNvSpPr>
            <a:spLocks noGrp="1"/>
          </p:cNvSpPr>
          <p:nvPr>
            <p:ph type="title"/>
          </p:nvPr>
        </p:nvSpPr>
        <p:spPr>
          <a:xfrm>
            <a:off x="194913" y="434109"/>
            <a:ext cx="8677297" cy="895927"/>
          </a:xfrm>
        </p:spPr>
        <p:txBody>
          <a:bodyPr anchor="ctr">
            <a:normAutofit/>
          </a:bodyPr>
          <a:lstStyle/>
          <a:p>
            <a:r>
              <a:rPr lang="en-CA" dirty="0"/>
              <a:t>Results</a:t>
            </a:r>
          </a:p>
        </p:txBody>
      </p:sp>
      <p:sp>
        <p:nvSpPr>
          <p:cNvPr id="4" name="Footer Placeholder 3">
            <a:extLst>
              <a:ext uri="{FF2B5EF4-FFF2-40B4-BE49-F238E27FC236}">
                <a16:creationId xmlns:a16="http://schemas.microsoft.com/office/drawing/2014/main" id="{BA191A97-19A8-42CD-B429-EE8355581427}"/>
              </a:ext>
            </a:extLst>
          </p:cNvPr>
          <p:cNvSpPr>
            <a:spLocks noGrp="1"/>
          </p:cNvSpPr>
          <p:nvPr>
            <p:ph type="ftr" sz="quarter" idx="11"/>
          </p:nvPr>
        </p:nvSpPr>
        <p:spPr>
          <a:xfrm>
            <a:off x="194912" y="6335310"/>
            <a:ext cx="3919888" cy="250337"/>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74D4BA36-4DE4-4959-826A-99AB1F9E6E73}"/>
              </a:ext>
            </a:extLst>
          </p:cNvPr>
          <p:cNvSpPr>
            <a:spLocks noGrp="1"/>
          </p:cNvSpPr>
          <p:nvPr>
            <p:ph type="sldNum" sz="quarter" idx="12"/>
          </p:nvPr>
        </p:nvSpPr>
        <p:spPr>
          <a:xfrm>
            <a:off x="4191000" y="6335310"/>
            <a:ext cx="762000" cy="250337"/>
          </a:xfrm>
        </p:spPr>
        <p:txBody>
          <a:bodyPr anchor="ctr">
            <a:normAutofit/>
          </a:bodyPr>
          <a:lstStyle/>
          <a:p>
            <a:pPr>
              <a:spcAft>
                <a:spcPts val="600"/>
              </a:spcAft>
            </a:pPr>
            <a:r>
              <a:rPr lang="en-US"/>
              <a:t>PAGE  </a:t>
            </a:r>
            <a:fld id="{93005692-73BE-493E-93AB-ECD6027A7652}" type="slidenum">
              <a:rPr lang="en-US" smtClean="0"/>
              <a:pPr>
                <a:spcAft>
                  <a:spcPts val="600"/>
                </a:spcAft>
              </a:pPr>
              <a:t>11</a:t>
            </a:fld>
            <a:endParaRPr lang="en-US"/>
          </a:p>
        </p:txBody>
      </p:sp>
      <p:graphicFrame>
        <p:nvGraphicFramePr>
          <p:cNvPr id="6" name="Chart 5">
            <a:extLst>
              <a:ext uri="{FF2B5EF4-FFF2-40B4-BE49-F238E27FC236}">
                <a16:creationId xmlns:a16="http://schemas.microsoft.com/office/drawing/2014/main" id="{21245C58-1D6F-4CC8-BBB9-0BD61CF6A58A}"/>
              </a:ext>
            </a:extLst>
          </p:cNvPr>
          <p:cNvGraphicFramePr/>
          <p:nvPr>
            <p:extLst>
              <p:ext uri="{D42A27DB-BD31-4B8C-83A1-F6EECF244321}">
                <p14:modId xmlns:p14="http://schemas.microsoft.com/office/powerpoint/2010/main" val="515785445"/>
              </p:ext>
            </p:extLst>
          </p:nvPr>
        </p:nvGraphicFramePr>
        <p:xfrm>
          <a:off x="194912" y="1413164"/>
          <a:ext cx="8677297" cy="45951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21126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C6A84-2839-45DC-A717-363139BDD7A9}"/>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D00BC6FD-C098-46BF-8F8F-EC74DE2FED32}"/>
              </a:ext>
            </a:extLst>
          </p:cNvPr>
          <p:cNvSpPr>
            <a:spLocks noGrp="1"/>
          </p:cNvSpPr>
          <p:nvPr>
            <p:ph idx="1"/>
          </p:nvPr>
        </p:nvSpPr>
        <p:spPr>
          <a:xfrm>
            <a:off x="194913" y="1436241"/>
            <a:ext cx="8677297" cy="4595117"/>
          </a:xfrm>
        </p:spPr>
        <p:txBody>
          <a:bodyPr>
            <a:noAutofit/>
          </a:bodyPr>
          <a:lstStyle/>
          <a:p>
            <a:r>
              <a:rPr lang="en-US" sz="1400" dirty="0">
                <a:latin typeface="Times New Roman" panose="02020603050405020304" pitchFamily="18" charset="0"/>
                <a:cs typeface="Times New Roman" panose="02020603050405020304" pitchFamily="18" charset="0"/>
              </a:rPr>
              <a:t>From all the tests conducted, we found several phenomena:</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With the same GMO release number, the eradication time was accelerated by putting deployment points near the water, particularly when the number of deployment points is low.</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With several release locations, the eradication efficiency was not significantly influenced by increased location numbers.</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When the survival rate of GMO mosquitoes is above the survival rate of wild (non-GMO) mosquitoes, the eradication speed is faster.</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Increasing the release times increased the possibility of eradication with the same GMO release number but did not significantly affect the efficiency of eradication. </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Releasing only one time may cause none of the GMO mosquitoes to survive and the mission will fail .</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Increasing the GMO release number from 1000 to 10000 would give us a decrease return to scale, but it is not efficient at these high numbers.</a:t>
            </a:r>
            <a:endParaRPr lang="en-CA" sz="1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B9D9D04-846C-4638-AF99-7E04EE43AB1F}"/>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AB2712C-1152-4B04-8D5B-B865F871EA33}"/>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dirty="0"/>
          </a:p>
        </p:txBody>
      </p:sp>
    </p:spTree>
    <p:extLst>
      <p:ext uri="{BB962C8B-B14F-4D97-AF65-F5344CB8AC3E}">
        <p14:creationId xmlns:p14="http://schemas.microsoft.com/office/powerpoint/2010/main" val="1964893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4A3AB-F635-4BF7-89BE-3B20E6E32D87}"/>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CCBE0E5C-D18B-4E72-9A92-E795E6A08CAE}"/>
              </a:ext>
            </a:extLst>
          </p:cNvPr>
          <p:cNvSpPr>
            <a:spLocks noGrp="1"/>
          </p:cNvSpPr>
          <p:nvPr>
            <p:ph idx="1"/>
          </p:nvPr>
        </p:nvSpPr>
        <p:spPr/>
        <p:txBody>
          <a:bodyPr>
            <a:normAutofit fontScale="70000" lnSpcReduction="20000"/>
          </a:bodyPr>
          <a:lstStyle/>
          <a:p>
            <a:pPr marL="0" indent="0">
              <a:buNone/>
            </a:pPr>
            <a:r>
              <a:rPr lang="en-CA" dirty="0"/>
              <a:t>[1] Burt A. Site-specific selfish genes as tools for the control and genetic engineering of natural populations. Proc Biol Sci. 2003; 270:921–928.</a:t>
            </a:r>
          </a:p>
          <a:p>
            <a:pPr marL="0" indent="0">
              <a:buNone/>
            </a:pPr>
            <a:r>
              <a:rPr lang="en-CA" dirty="0"/>
              <a:t>[2] Olson KE, Alphey LS, Carlson J, James AA. Genetic approaches in Aedes aegypti for control of dengue: an overview. In: Knols BGJ, Louis C, editors. Bridging Laboratory and Field Research for Genetic Control of Disease Vectors. Heidelberg: Springer; 2006.</a:t>
            </a:r>
          </a:p>
          <a:p>
            <a:pPr marL="0" indent="0">
              <a:buNone/>
            </a:pPr>
            <a:r>
              <a:rPr lang="en-CA" dirty="0"/>
              <a:t>[3] Alphey LS, Benedict MQ, Bellini R, Clark GG, Dame DA, et al. Sterile-insect methods for control of mosquito-borne diseases: an analysis. Vector-Borne Zoonot. 2010; 10:295–311.</a:t>
            </a:r>
          </a:p>
          <a:p>
            <a:pPr marL="0" indent="0">
              <a:buNone/>
            </a:pPr>
            <a:r>
              <a:rPr lang="en-CA" dirty="0"/>
              <a:t>[4] Sinkins S, Gould F. Gene drive systems for insect disease vectors. Nat Rev Genet. 2006; 7:427–435.</a:t>
            </a:r>
          </a:p>
          <a:p>
            <a:pPr marL="0" indent="0">
              <a:buNone/>
            </a:pPr>
            <a:r>
              <a:rPr lang="en-CA" dirty="0"/>
              <a:t>[5] Papathanos P, Bossin H, Benedict MQ, Catteruccia F, Malcolm C, et al. Sex separation strategies: past experience and new approaches. Malar J. 2009;8: S5.</a:t>
            </a:r>
          </a:p>
          <a:p>
            <a:pPr marL="0" indent="0">
              <a:buNone/>
            </a:pPr>
            <a:r>
              <a:rPr lang="en-CA" dirty="0"/>
              <a:t>[6] Catteruccia F, Crisanti A, Wimmer E. Transgenic technologies to induce sterility. Malar J. 2009;8: S7.</a:t>
            </a:r>
          </a:p>
          <a:p>
            <a:pPr marL="0" indent="0">
              <a:buNone/>
            </a:pPr>
            <a:r>
              <a:rPr lang="en-CA" dirty="0"/>
              <a:t>[7] Labbé, Geneviève M C et al. “Female-specific flightless (fsRIDL) phenotype for control of Aedes albopictus.” </a:t>
            </a:r>
            <a:r>
              <a:rPr lang="en-CA" dirty="0" err="1"/>
              <a:t>PLoS</a:t>
            </a:r>
            <a:r>
              <a:rPr lang="en-CA" dirty="0"/>
              <a:t> neglected tropical diseases vol. 6,7 (2012) : e1724. doi : 10.1371/journal.pntd.0001724</a:t>
            </a:r>
          </a:p>
          <a:p>
            <a:pPr marL="0" indent="0">
              <a:buNone/>
            </a:pPr>
            <a:r>
              <a:rPr lang="en-CA" dirty="0"/>
              <a:t>[8] Thomas DD, Donnelly CA, Wood RJ, Alphey LS. Insect population control using a dominant, repressible, lethal genetic system. Science. 2000 Mar 31;287(5462):2474-6. doi: 10.1126/science.287.5462.2474. PMID: 10741964.</a:t>
            </a:r>
          </a:p>
          <a:p>
            <a:pPr marL="0" indent="0">
              <a:buNone/>
            </a:pPr>
            <a:r>
              <a:rPr lang="en-CA" dirty="0"/>
              <a:t>[9] G. Allen, “Genetically Modified Mosquitoes Join the Fight to Stop Zika Virus,” 26-Jan-2016. [Online]. Available: https://www.npr.org/sections/goatsandsoda/2016/01/26/464464459/genetically-modified-mosquitoes-join-the-fight-to-stop-zika-virus. [Accessed: 11-Oct-2020].</a:t>
            </a:r>
          </a:p>
          <a:p>
            <a:pPr marL="0" indent="0">
              <a:buNone/>
            </a:pPr>
            <a:r>
              <a:rPr lang="en-CA" dirty="0"/>
              <a:t>[10] “Netlogo-Software Used” [Online]. Available: https://ccl.northwestern.edu/netlogo/. [Accessed: 11-Oct-2020].</a:t>
            </a:r>
          </a:p>
          <a:p>
            <a:pPr marL="0" indent="0">
              <a:buNone/>
            </a:pPr>
            <a:endParaRPr lang="en-CA" dirty="0"/>
          </a:p>
        </p:txBody>
      </p:sp>
      <p:sp>
        <p:nvSpPr>
          <p:cNvPr id="4" name="Footer Placeholder 3">
            <a:extLst>
              <a:ext uri="{FF2B5EF4-FFF2-40B4-BE49-F238E27FC236}">
                <a16:creationId xmlns:a16="http://schemas.microsoft.com/office/drawing/2014/main" id="{84A74D10-1994-475D-AA75-2AE9848D245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9CF34DE-EDF2-4014-80AB-9474952B7FDD}"/>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dirty="0"/>
          </a:p>
        </p:txBody>
      </p:sp>
    </p:spTree>
    <p:extLst>
      <p:ext uri="{BB962C8B-B14F-4D97-AF65-F5344CB8AC3E}">
        <p14:creationId xmlns:p14="http://schemas.microsoft.com/office/powerpoint/2010/main" val="404066751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28E89DC-480A-4436-8B0C-55C0D30EB84B}"/>
              </a:ext>
            </a:extLst>
          </p:cNvPr>
          <p:cNvSpPr>
            <a:spLocks noGrp="1"/>
          </p:cNvSpPr>
          <p:nvPr>
            <p:ph type="ftr" sz="quarter" idx="11"/>
          </p:nvPr>
        </p:nvSpPr>
        <p:spPr>
          <a:xfrm>
            <a:off x="93311" y="6346599"/>
            <a:ext cx="4377088" cy="250337"/>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a:p>
            <a:endParaRPr lang="en-US" sz="1200" dirty="0"/>
          </a:p>
        </p:txBody>
      </p:sp>
      <p:sp>
        <p:nvSpPr>
          <p:cNvPr id="5" name="Slide Number Placeholder 4">
            <a:extLst>
              <a:ext uri="{FF2B5EF4-FFF2-40B4-BE49-F238E27FC236}">
                <a16:creationId xmlns:a16="http://schemas.microsoft.com/office/drawing/2014/main" id="{2373D571-3E21-48AF-A849-451B9C5ED347}"/>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dirty="0"/>
          </a:p>
        </p:txBody>
      </p:sp>
      <p:pic>
        <p:nvPicPr>
          <p:cNvPr id="8" name="Picture 7" descr="A picture containing diagram&#10;&#10;Description automatically generated">
            <a:extLst>
              <a:ext uri="{FF2B5EF4-FFF2-40B4-BE49-F238E27FC236}">
                <a16:creationId xmlns:a16="http://schemas.microsoft.com/office/drawing/2014/main" id="{26C36500-9081-49C8-A607-DD404C0361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5266" y="437444"/>
            <a:ext cx="3691467" cy="3690056"/>
          </a:xfrm>
          <a:prstGeom prst="rect">
            <a:avLst/>
          </a:prstGeom>
        </p:spPr>
      </p:pic>
      <p:sp>
        <p:nvSpPr>
          <p:cNvPr id="10" name="TextBox 9">
            <a:extLst>
              <a:ext uri="{FF2B5EF4-FFF2-40B4-BE49-F238E27FC236}">
                <a16:creationId xmlns:a16="http://schemas.microsoft.com/office/drawing/2014/main" id="{F6DC16F6-545C-454F-B24E-E9E722D79603}"/>
              </a:ext>
            </a:extLst>
          </p:cNvPr>
          <p:cNvSpPr txBox="1"/>
          <p:nvPr/>
        </p:nvSpPr>
        <p:spPr>
          <a:xfrm>
            <a:off x="1904999" y="4494578"/>
            <a:ext cx="4572000" cy="630942"/>
          </a:xfrm>
          <a:prstGeom prst="rect">
            <a:avLst/>
          </a:prstGeom>
          <a:noFill/>
        </p:spPr>
        <p:txBody>
          <a:bodyPr wrap="square">
            <a:spAutoFit/>
          </a:bodyPr>
          <a:lstStyle/>
          <a:p>
            <a:pPr algn="ctr"/>
            <a:r>
              <a:rPr lang="en-US" sz="35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reflection blurRad="6350" stA="55000" endA="50" endPos="85000" dist="60007" dir="5400000" sy="-100000" algn="bl" rotWithShape="0"/>
                </a:effectLst>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251600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10"/>
                                        </p:tgtEl>
                                      </p:cBhvr>
                                    </p:animEffect>
                                    <p:animScale>
                                      <p:cBhvr>
                                        <p:cTn id="11"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13" y="434109"/>
            <a:ext cx="8677297" cy="895927"/>
          </a:xfrm>
        </p:spPr>
        <p:txBody>
          <a:bodyPr anchor="ctr">
            <a:normAutofit/>
          </a:bodyPr>
          <a:lstStyle/>
          <a:p>
            <a:r>
              <a:rPr lang="en-US" b="1" dirty="0"/>
              <a:t>INTRODUCTION</a:t>
            </a:r>
          </a:p>
        </p:txBody>
      </p:sp>
      <p:sp>
        <p:nvSpPr>
          <p:cNvPr id="3" name="Content Placeholder 2"/>
          <p:cNvSpPr>
            <a:spLocks noGrp="1"/>
          </p:cNvSpPr>
          <p:nvPr>
            <p:ph sz="half" idx="1"/>
          </p:nvPr>
        </p:nvSpPr>
        <p:spPr>
          <a:xfrm>
            <a:off x="194913" y="1330036"/>
            <a:ext cx="5331866" cy="4590472"/>
          </a:xfrm>
        </p:spPr>
        <p:txBody>
          <a:bodyPr>
            <a:normAutofit/>
          </a:bodyPr>
          <a:lstStyle/>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Mosquitoes mostly being the home for arboviruses.</a:t>
            </a:r>
          </a:p>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Aedes Aegypti, One such species of mosquito considered to be a serious threat after the outburst of zika virus in brazil and some parts of USA.</a:t>
            </a:r>
          </a:p>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As there is no vaccine or drug available to cure, this is becoming an alerting issue for mankind.</a:t>
            </a:r>
          </a:p>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We use a methodology in which genetically modified mosquitoes mate resulting in no offspring's such that it suppresses the population of mosquitoes.</a:t>
            </a:r>
          </a:p>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We use Agent Based Modelling to create a model which represent the mosquito problem scenario.</a:t>
            </a:r>
          </a:p>
          <a:p>
            <a:pPr>
              <a:lnSpc>
                <a:spcPct val="90000"/>
              </a:lnSpc>
              <a:spcBef>
                <a:spcPts val="400"/>
              </a:spcBef>
              <a:spcAft>
                <a:spcPts val="400"/>
              </a:spcAft>
            </a:pPr>
            <a:r>
              <a:rPr lang="en-US" sz="1400" dirty="0">
                <a:latin typeface="Times New Roman" panose="02020603050405020304" pitchFamily="18" charset="0"/>
                <a:cs typeface="Times New Roman" panose="02020603050405020304" pitchFamily="18" charset="0"/>
              </a:rPr>
              <a:t>The primary goal of this model is to help the user choose the ideal locations and quantities of GMO male mosquitoes to release while providing the most effective results for the practice.</a:t>
            </a:r>
          </a:p>
          <a:p>
            <a:pPr marL="0" indent="0">
              <a:lnSpc>
                <a:spcPct val="90000"/>
              </a:lnSpc>
              <a:buNone/>
            </a:pPr>
            <a:endParaRPr lang="en-US" sz="1300" dirty="0"/>
          </a:p>
        </p:txBody>
      </p:sp>
      <p:sp>
        <p:nvSpPr>
          <p:cNvPr id="9" name="Footer Placeholder 5">
            <a:extLst>
              <a:ext uri="{FF2B5EF4-FFF2-40B4-BE49-F238E27FC236}">
                <a16:creationId xmlns:a16="http://schemas.microsoft.com/office/drawing/2014/main" id="{28038C37-8AFF-42F4-9EF3-593F70FFE059}"/>
              </a:ext>
            </a:extLst>
          </p:cNvPr>
          <p:cNvSpPr>
            <a:spLocks noGrp="1"/>
          </p:cNvSpPr>
          <p:nvPr>
            <p:ph type="ftr" sz="quarter" idx="11"/>
          </p:nvPr>
        </p:nvSpPr>
        <p:spPr>
          <a:xfrm>
            <a:off x="195263" y="6289458"/>
            <a:ext cx="4218693" cy="250337"/>
          </a:xfrm>
        </p:spPr>
        <p:txBody>
          <a:bodyPr anchor="ctr">
            <a:noAutofit/>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7" name="Slide Number Placeholder 6"/>
          <p:cNvSpPr>
            <a:spLocks noGrp="1"/>
          </p:cNvSpPr>
          <p:nvPr>
            <p:ph type="sldNum" sz="quarter" idx="12"/>
          </p:nvPr>
        </p:nvSpPr>
        <p:spPr>
          <a:xfrm>
            <a:off x="4191000" y="6335310"/>
            <a:ext cx="762000" cy="250337"/>
          </a:xfrm>
        </p:spPr>
        <p:txBody>
          <a:bodyPr anchor="ctr">
            <a:normAutofit/>
          </a:bodyPr>
          <a:lstStyle/>
          <a:p>
            <a:pPr>
              <a:spcAft>
                <a:spcPts val="600"/>
              </a:spcAft>
            </a:pPr>
            <a:r>
              <a:rPr lang="en-US" dirty="0"/>
              <a:t>PAGE  </a:t>
            </a:r>
            <a:fld id="{93005692-73BE-493E-93AB-ECD6027A7652}" type="slidenum">
              <a:rPr lang="en-US" smtClean="0"/>
              <a:pPr>
                <a:spcAft>
                  <a:spcPts val="600"/>
                </a:spcAft>
              </a:pPr>
              <a:t>2</a:t>
            </a:fld>
            <a:endParaRPr lang="en-US"/>
          </a:p>
        </p:txBody>
      </p:sp>
      <p:pic>
        <p:nvPicPr>
          <p:cNvPr id="8" name="Picture 7" descr="A picture containing text, clipart&#10;&#10;Description automatically generated">
            <a:extLst>
              <a:ext uri="{FF2B5EF4-FFF2-40B4-BE49-F238E27FC236}">
                <a16:creationId xmlns:a16="http://schemas.microsoft.com/office/drawing/2014/main" id="{E32127AD-86DE-47F3-BF9E-9480F77C488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850924" y="1353203"/>
            <a:ext cx="2152898" cy="1516719"/>
          </a:xfrm>
          <a:prstGeom prst="rect">
            <a:avLst/>
          </a:prstGeom>
        </p:spPr>
      </p:pic>
      <p:pic>
        <p:nvPicPr>
          <p:cNvPr id="15" name="Picture 14">
            <a:extLst>
              <a:ext uri="{FF2B5EF4-FFF2-40B4-BE49-F238E27FC236}">
                <a16:creationId xmlns:a16="http://schemas.microsoft.com/office/drawing/2014/main" id="{0142D66F-C269-428A-965E-DA28F43E9FE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850924" y="2893090"/>
            <a:ext cx="2152898" cy="1516719"/>
          </a:xfrm>
          <a:prstGeom prst="rect">
            <a:avLst/>
          </a:prstGeom>
        </p:spPr>
      </p:pic>
      <p:pic>
        <p:nvPicPr>
          <p:cNvPr id="17" name="Picture 16" descr="Diagram&#10;&#10;Description automatically generated">
            <a:extLst>
              <a:ext uri="{FF2B5EF4-FFF2-40B4-BE49-F238E27FC236}">
                <a16:creationId xmlns:a16="http://schemas.microsoft.com/office/drawing/2014/main" id="{3FE6EC6D-B885-4E58-B171-AC59BF6E34BF}"/>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50924" y="4418724"/>
            <a:ext cx="2152898" cy="1614674"/>
          </a:xfrm>
          <a:prstGeom prst="rect">
            <a:avLst/>
          </a:prstGeom>
        </p:spPr>
      </p:pic>
    </p:spTree>
    <p:extLst>
      <p:ext uri="{BB962C8B-B14F-4D97-AF65-F5344CB8AC3E}">
        <p14:creationId xmlns:p14="http://schemas.microsoft.com/office/powerpoint/2010/main" val="443207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fade">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fade">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fade">
                                      <p:cBhvr>
                                        <p:cTn id="5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11" y="487375"/>
            <a:ext cx="8677297" cy="895927"/>
          </a:xfrm>
        </p:spPr>
        <p:txBody>
          <a:bodyPr>
            <a:normAutofit/>
          </a:bodyPr>
          <a:lstStyle/>
          <a:p>
            <a:r>
              <a:rPr lang="en-US" b="1" dirty="0"/>
              <a:t>Sterile Insect Technique (SIT)</a:t>
            </a:r>
            <a:endParaRPr lang="en-US" b="1"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3</a:t>
            </a:fld>
            <a:endParaRPr lang="en-US" dirty="0"/>
          </a:p>
        </p:txBody>
      </p:sp>
      <p:sp>
        <p:nvSpPr>
          <p:cNvPr id="9" name="Footer Placeholder 5">
            <a:extLst>
              <a:ext uri="{FF2B5EF4-FFF2-40B4-BE49-F238E27FC236}">
                <a16:creationId xmlns:a16="http://schemas.microsoft.com/office/drawing/2014/main" id="{DC49D62C-24DF-45AC-9549-20EE7CA40CBD}"/>
              </a:ext>
            </a:extLst>
          </p:cNvPr>
          <p:cNvSpPr>
            <a:spLocks noGrp="1"/>
          </p:cNvSpPr>
          <p:nvPr>
            <p:ph type="ftr" sz="quarter" idx="11"/>
          </p:nvPr>
        </p:nvSpPr>
        <p:spPr>
          <a:xfrm>
            <a:off x="195263" y="6278170"/>
            <a:ext cx="4184826" cy="250336"/>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3" name="TextBox 2">
            <a:extLst>
              <a:ext uri="{FF2B5EF4-FFF2-40B4-BE49-F238E27FC236}">
                <a16:creationId xmlns:a16="http://schemas.microsoft.com/office/drawing/2014/main" id="{26B0715D-0D11-48E2-A39B-6C69FE7F55E1}"/>
              </a:ext>
            </a:extLst>
          </p:cNvPr>
          <p:cNvSpPr txBox="1"/>
          <p:nvPr/>
        </p:nvSpPr>
        <p:spPr>
          <a:xfrm>
            <a:off x="194911" y="1383302"/>
            <a:ext cx="8512361"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sterile insect technique (SIT) is a control strategy that uses radiation to produce genetic mutations or chromosomal breaks to generate sterile adult insects. These sterile insects are released into the wild to suppress and eventually eradicate wild populations.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below figure shows the working principle of the SIT technique.</a:t>
            </a:r>
          </a:p>
          <a:p>
            <a:endParaRPr lang="en-CA" sz="1400" dirty="0"/>
          </a:p>
        </p:txBody>
      </p:sp>
      <p:pic>
        <p:nvPicPr>
          <p:cNvPr id="5" name="Graphic 4" descr="Mosquito with solid fill">
            <a:extLst>
              <a:ext uri="{FF2B5EF4-FFF2-40B4-BE49-F238E27FC236}">
                <a16:creationId xmlns:a16="http://schemas.microsoft.com/office/drawing/2014/main" id="{27D7B0B9-85A1-4D43-801E-D47B555B7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4847" y="3897086"/>
            <a:ext cx="550334" cy="550334"/>
          </a:xfrm>
          <a:prstGeom prst="rect">
            <a:avLst/>
          </a:prstGeom>
        </p:spPr>
      </p:pic>
      <p:pic>
        <p:nvPicPr>
          <p:cNvPr id="11" name="Graphic 10" descr="Mosquito with solid fill">
            <a:extLst>
              <a:ext uri="{FF2B5EF4-FFF2-40B4-BE49-F238E27FC236}">
                <a16:creationId xmlns:a16="http://schemas.microsoft.com/office/drawing/2014/main" id="{F1EB911B-35FC-4213-8435-05CC2B8DFB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9353" y="3897086"/>
            <a:ext cx="522514" cy="522514"/>
          </a:xfrm>
          <a:prstGeom prst="rect">
            <a:avLst/>
          </a:prstGeom>
        </p:spPr>
      </p:pic>
      <p:pic>
        <p:nvPicPr>
          <p:cNvPr id="12" name="Graphic 11" descr="Mosquito with solid fill">
            <a:extLst>
              <a:ext uri="{FF2B5EF4-FFF2-40B4-BE49-F238E27FC236}">
                <a16:creationId xmlns:a16="http://schemas.microsoft.com/office/drawing/2014/main" id="{BDDDD3C9-9DE7-4984-B594-0BA0CB76DB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1534" y="3422953"/>
            <a:ext cx="550333" cy="550333"/>
          </a:xfrm>
          <a:prstGeom prst="rect">
            <a:avLst/>
          </a:prstGeom>
        </p:spPr>
      </p:pic>
      <p:pic>
        <p:nvPicPr>
          <p:cNvPr id="13" name="Graphic 12" descr="Mosquito with solid fill">
            <a:extLst>
              <a:ext uri="{FF2B5EF4-FFF2-40B4-BE49-F238E27FC236}">
                <a16:creationId xmlns:a16="http://schemas.microsoft.com/office/drawing/2014/main" id="{A97551EE-6925-4C3F-AA9A-879505BFEA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947" y="3574935"/>
            <a:ext cx="597318" cy="597318"/>
          </a:xfrm>
          <a:prstGeom prst="rect">
            <a:avLst/>
          </a:prstGeom>
        </p:spPr>
      </p:pic>
      <p:pic>
        <p:nvPicPr>
          <p:cNvPr id="14" name="Graphic 13" descr="Mosquito with solid fill">
            <a:extLst>
              <a:ext uri="{FF2B5EF4-FFF2-40B4-BE49-F238E27FC236}">
                <a16:creationId xmlns:a16="http://schemas.microsoft.com/office/drawing/2014/main" id="{EC1F7948-3338-4254-B38B-41123E8342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977" y="3003061"/>
            <a:ext cx="454407" cy="454407"/>
          </a:xfrm>
          <a:prstGeom prst="rect">
            <a:avLst/>
          </a:prstGeom>
        </p:spPr>
      </p:pic>
      <p:pic>
        <p:nvPicPr>
          <p:cNvPr id="15" name="Graphic 14" descr="Mosquito with solid fill">
            <a:extLst>
              <a:ext uri="{FF2B5EF4-FFF2-40B4-BE49-F238E27FC236}">
                <a16:creationId xmlns:a16="http://schemas.microsoft.com/office/drawing/2014/main" id="{83EFB467-944A-4F18-8C64-0914C25F7A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353" y="3230265"/>
            <a:ext cx="522514" cy="522514"/>
          </a:xfrm>
          <a:prstGeom prst="rect">
            <a:avLst/>
          </a:prstGeom>
        </p:spPr>
      </p:pic>
      <p:pic>
        <p:nvPicPr>
          <p:cNvPr id="16" name="Graphic 15" descr="Mosquito with solid fill">
            <a:extLst>
              <a:ext uri="{FF2B5EF4-FFF2-40B4-BE49-F238E27FC236}">
                <a16:creationId xmlns:a16="http://schemas.microsoft.com/office/drawing/2014/main" id="{43819894-1059-4A9D-B204-6EE6F95A9D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1648" y="3989354"/>
            <a:ext cx="593532" cy="593532"/>
          </a:xfrm>
          <a:prstGeom prst="rect">
            <a:avLst/>
          </a:prstGeom>
        </p:spPr>
      </p:pic>
      <p:pic>
        <p:nvPicPr>
          <p:cNvPr id="18" name="Graphic 17" descr="Mosquito outline">
            <a:extLst>
              <a:ext uri="{FF2B5EF4-FFF2-40B4-BE49-F238E27FC236}">
                <a16:creationId xmlns:a16="http://schemas.microsoft.com/office/drawing/2014/main" id="{BC4464C8-66BE-459C-A359-F938DA3ED1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3150" y="3578146"/>
            <a:ext cx="463247" cy="463247"/>
          </a:xfrm>
          <a:prstGeom prst="rect">
            <a:avLst/>
          </a:prstGeom>
        </p:spPr>
      </p:pic>
      <p:pic>
        <p:nvPicPr>
          <p:cNvPr id="19" name="Graphic 18" descr="Mosquito outline">
            <a:extLst>
              <a:ext uri="{FF2B5EF4-FFF2-40B4-BE49-F238E27FC236}">
                <a16:creationId xmlns:a16="http://schemas.microsoft.com/office/drawing/2014/main" id="{E07259BB-CABA-4567-B7E0-BFD9816E96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655" y="3377289"/>
            <a:ext cx="463247" cy="463247"/>
          </a:xfrm>
          <a:prstGeom prst="rect">
            <a:avLst/>
          </a:prstGeom>
        </p:spPr>
      </p:pic>
      <p:pic>
        <p:nvPicPr>
          <p:cNvPr id="20" name="Graphic 19" descr="Mosquito outline">
            <a:extLst>
              <a:ext uri="{FF2B5EF4-FFF2-40B4-BE49-F238E27FC236}">
                <a16:creationId xmlns:a16="http://schemas.microsoft.com/office/drawing/2014/main" id="{7BDD7AA6-DC30-4189-91C7-9912C7025F3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5710" y="3851422"/>
            <a:ext cx="463247" cy="463247"/>
          </a:xfrm>
          <a:prstGeom prst="rect">
            <a:avLst/>
          </a:prstGeom>
        </p:spPr>
      </p:pic>
      <p:pic>
        <p:nvPicPr>
          <p:cNvPr id="21" name="Graphic 20" descr="Mosquito outline">
            <a:extLst>
              <a:ext uri="{FF2B5EF4-FFF2-40B4-BE49-F238E27FC236}">
                <a16:creationId xmlns:a16="http://schemas.microsoft.com/office/drawing/2014/main" id="{A15A0260-6F11-436A-8D13-94A892E18F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5630" y="4257063"/>
            <a:ext cx="463247" cy="463247"/>
          </a:xfrm>
          <a:prstGeom prst="rect">
            <a:avLst/>
          </a:prstGeom>
        </p:spPr>
      </p:pic>
      <p:pic>
        <p:nvPicPr>
          <p:cNvPr id="22" name="Graphic 21" descr="Mosquito outline">
            <a:extLst>
              <a:ext uri="{FF2B5EF4-FFF2-40B4-BE49-F238E27FC236}">
                <a16:creationId xmlns:a16="http://schemas.microsoft.com/office/drawing/2014/main" id="{36E738C2-29B3-41F9-A6F8-21D629C279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3910" y="4247389"/>
            <a:ext cx="463247" cy="463247"/>
          </a:xfrm>
          <a:prstGeom prst="rect">
            <a:avLst/>
          </a:prstGeom>
        </p:spPr>
      </p:pic>
      <p:pic>
        <p:nvPicPr>
          <p:cNvPr id="23" name="Graphic 22" descr="Mosquito outline">
            <a:extLst>
              <a:ext uri="{FF2B5EF4-FFF2-40B4-BE49-F238E27FC236}">
                <a16:creationId xmlns:a16="http://schemas.microsoft.com/office/drawing/2014/main" id="{E8ED991D-ED43-4B71-BBF0-622D65544C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7841" y="3062034"/>
            <a:ext cx="463247" cy="463247"/>
          </a:xfrm>
          <a:prstGeom prst="rect">
            <a:avLst/>
          </a:prstGeom>
        </p:spPr>
      </p:pic>
      <p:pic>
        <p:nvPicPr>
          <p:cNvPr id="25" name="Graphic 24" descr="Radioactive outline">
            <a:extLst>
              <a:ext uri="{FF2B5EF4-FFF2-40B4-BE49-F238E27FC236}">
                <a16:creationId xmlns:a16="http://schemas.microsoft.com/office/drawing/2014/main" id="{0BFED652-68F7-4361-BE13-30BA4A0CDF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43956" y="2723632"/>
            <a:ext cx="454407" cy="454407"/>
          </a:xfrm>
          <a:prstGeom prst="rect">
            <a:avLst/>
          </a:prstGeom>
        </p:spPr>
      </p:pic>
      <p:pic>
        <p:nvPicPr>
          <p:cNvPr id="26" name="Graphic 25" descr="Mosquito outline">
            <a:extLst>
              <a:ext uri="{FF2B5EF4-FFF2-40B4-BE49-F238E27FC236}">
                <a16:creationId xmlns:a16="http://schemas.microsoft.com/office/drawing/2014/main" id="{D1333CD5-D67F-4ABC-9B11-5CC42343F0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4818" y="3225844"/>
            <a:ext cx="463247" cy="463247"/>
          </a:xfrm>
          <a:prstGeom prst="rect">
            <a:avLst/>
          </a:prstGeom>
        </p:spPr>
      </p:pic>
      <p:pic>
        <p:nvPicPr>
          <p:cNvPr id="27" name="Graphic 26" descr="Mosquito outline">
            <a:extLst>
              <a:ext uri="{FF2B5EF4-FFF2-40B4-BE49-F238E27FC236}">
                <a16:creationId xmlns:a16="http://schemas.microsoft.com/office/drawing/2014/main" id="{F16C33EC-6400-4CB6-9140-6BE3498363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663" y="3608912"/>
            <a:ext cx="463247" cy="463247"/>
          </a:xfrm>
          <a:prstGeom prst="rect">
            <a:avLst/>
          </a:prstGeom>
        </p:spPr>
      </p:pic>
      <p:pic>
        <p:nvPicPr>
          <p:cNvPr id="28" name="Graphic 27" descr="Mosquito outline">
            <a:extLst>
              <a:ext uri="{FF2B5EF4-FFF2-40B4-BE49-F238E27FC236}">
                <a16:creationId xmlns:a16="http://schemas.microsoft.com/office/drawing/2014/main" id="{22CA52A9-3DE9-49DB-9B92-506251877D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663" y="4025439"/>
            <a:ext cx="463247" cy="463247"/>
          </a:xfrm>
          <a:prstGeom prst="rect">
            <a:avLst/>
          </a:prstGeom>
        </p:spPr>
      </p:pic>
      <p:pic>
        <p:nvPicPr>
          <p:cNvPr id="29" name="Graphic 28" descr="Mosquito outline">
            <a:extLst>
              <a:ext uri="{FF2B5EF4-FFF2-40B4-BE49-F238E27FC236}">
                <a16:creationId xmlns:a16="http://schemas.microsoft.com/office/drawing/2014/main" id="{F3B7A0DC-F78C-411D-AAAC-4208D2CA38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1337" y="4457897"/>
            <a:ext cx="463247" cy="463247"/>
          </a:xfrm>
          <a:prstGeom prst="rect">
            <a:avLst/>
          </a:prstGeom>
        </p:spPr>
      </p:pic>
      <p:pic>
        <p:nvPicPr>
          <p:cNvPr id="30" name="Graphic 29" descr="Mosquito with solid fill">
            <a:extLst>
              <a:ext uri="{FF2B5EF4-FFF2-40B4-BE49-F238E27FC236}">
                <a16:creationId xmlns:a16="http://schemas.microsoft.com/office/drawing/2014/main" id="{41F28826-8D18-445D-BFBA-4A4F027717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3236" y="3225844"/>
            <a:ext cx="550333" cy="550333"/>
          </a:xfrm>
          <a:prstGeom prst="rect">
            <a:avLst/>
          </a:prstGeom>
        </p:spPr>
      </p:pic>
      <p:pic>
        <p:nvPicPr>
          <p:cNvPr id="31" name="Graphic 30" descr="Mosquito with solid fill">
            <a:extLst>
              <a:ext uri="{FF2B5EF4-FFF2-40B4-BE49-F238E27FC236}">
                <a16:creationId xmlns:a16="http://schemas.microsoft.com/office/drawing/2014/main" id="{76FAA033-5364-4935-A9B9-60A3D92D0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7586" y="3634712"/>
            <a:ext cx="550333" cy="550333"/>
          </a:xfrm>
          <a:prstGeom prst="rect">
            <a:avLst/>
          </a:prstGeom>
        </p:spPr>
      </p:pic>
      <p:pic>
        <p:nvPicPr>
          <p:cNvPr id="32" name="Graphic 31" descr="Mosquito with solid fill">
            <a:extLst>
              <a:ext uri="{FF2B5EF4-FFF2-40B4-BE49-F238E27FC236}">
                <a16:creationId xmlns:a16="http://schemas.microsoft.com/office/drawing/2014/main" id="{920AF4DF-CF72-4FEF-A39E-987366A0E9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7308" y="4047584"/>
            <a:ext cx="550333" cy="550333"/>
          </a:xfrm>
          <a:prstGeom prst="rect">
            <a:avLst/>
          </a:prstGeom>
        </p:spPr>
      </p:pic>
      <p:pic>
        <p:nvPicPr>
          <p:cNvPr id="33" name="Graphic 32" descr="Mosquito with solid fill">
            <a:extLst>
              <a:ext uri="{FF2B5EF4-FFF2-40B4-BE49-F238E27FC236}">
                <a16:creationId xmlns:a16="http://schemas.microsoft.com/office/drawing/2014/main" id="{CBAA674B-A03A-491F-9004-6BB19B3E8C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7308" y="4444089"/>
            <a:ext cx="550333" cy="550333"/>
          </a:xfrm>
          <a:prstGeom prst="rect">
            <a:avLst/>
          </a:prstGeom>
        </p:spPr>
      </p:pic>
      <p:pic>
        <p:nvPicPr>
          <p:cNvPr id="35" name="Graphic 34" descr="Helicopter outline">
            <a:extLst>
              <a:ext uri="{FF2B5EF4-FFF2-40B4-BE49-F238E27FC236}">
                <a16:creationId xmlns:a16="http://schemas.microsoft.com/office/drawing/2014/main" id="{AE0D9D09-8FAE-497A-AD9A-E17255523D1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36064" y="2653029"/>
            <a:ext cx="550333" cy="550333"/>
          </a:xfrm>
          <a:prstGeom prst="rect">
            <a:avLst/>
          </a:prstGeom>
        </p:spPr>
      </p:pic>
      <p:pic>
        <p:nvPicPr>
          <p:cNvPr id="36" name="Graphic 35" descr="Mosquito with solid fill">
            <a:extLst>
              <a:ext uri="{FF2B5EF4-FFF2-40B4-BE49-F238E27FC236}">
                <a16:creationId xmlns:a16="http://schemas.microsoft.com/office/drawing/2014/main" id="{B59094C6-9448-407A-8149-4531F7B649D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2325" y="3168488"/>
            <a:ext cx="250337" cy="250337"/>
          </a:xfrm>
          <a:prstGeom prst="rect">
            <a:avLst/>
          </a:prstGeom>
        </p:spPr>
      </p:pic>
      <p:pic>
        <p:nvPicPr>
          <p:cNvPr id="37" name="Graphic 36" descr="Mosquito with solid fill">
            <a:extLst>
              <a:ext uri="{FF2B5EF4-FFF2-40B4-BE49-F238E27FC236}">
                <a16:creationId xmlns:a16="http://schemas.microsoft.com/office/drawing/2014/main" id="{128B21C1-C229-4DEB-A12F-E64DE42BD03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1228" y="3400112"/>
            <a:ext cx="250337" cy="250337"/>
          </a:xfrm>
          <a:prstGeom prst="rect">
            <a:avLst/>
          </a:prstGeom>
        </p:spPr>
      </p:pic>
      <p:pic>
        <p:nvPicPr>
          <p:cNvPr id="38" name="Graphic 37" descr="Mosquito with solid fill">
            <a:extLst>
              <a:ext uri="{FF2B5EF4-FFF2-40B4-BE49-F238E27FC236}">
                <a16:creationId xmlns:a16="http://schemas.microsoft.com/office/drawing/2014/main" id="{1C00F5BA-A9F6-4663-B5FA-1EED18063AB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1505" y="3708387"/>
            <a:ext cx="250337" cy="250337"/>
          </a:xfrm>
          <a:prstGeom prst="rect">
            <a:avLst/>
          </a:prstGeom>
        </p:spPr>
      </p:pic>
      <p:pic>
        <p:nvPicPr>
          <p:cNvPr id="39" name="Graphic 38" descr="Mosquito with solid fill">
            <a:extLst>
              <a:ext uri="{FF2B5EF4-FFF2-40B4-BE49-F238E27FC236}">
                <a16:creationId xmlns:a16="http://schemas.microsoft.com/office/drawing/2014/main" id="{7E00F0EB-E32C-4A23-AC49-20BE98EDC20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1506" y="3407823"/>
            <a:ext cx="250337" cy="250337"/>
          </a:xfrm>
          <a:prstGeom prst="rect">
            <a:avLst/>
          </a:prstGeom>
        </p:spPr>
      </p:pic>
      <p:pic>
        <p:nvPicPr>
          <p:cNvPr id="40" name="Graphic 39" descr="Mosquito with solid fill">
            <a:extLst>
              <a:ext uri="{FF2B5EF4-FFF2-40B4-BE49-F238E27FC236}">
                <a16:creationId xmlns:a16="http://schemas.microsoft.com/office/drawing/2014/main" id="{D3F16A51-1777-4E72-9B4B-B5630B70AE2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56439" y="3222186"/>
            <a:ext cx="250337" cy="250337"/>
          </a:xfrm>
          <a:prstGeom prst="rect">
            <a:avLst/>
          </a:prstGeom>
        </p:spPr>
      </p:pic>
      <p:pic>
        <p:nvPicPr>
          <p:cNvPr id="41" name="Graphic 40" descr="Mosquito with solid fill">
            <a:extLst>
              <a:ext uri="{FF2B5EF4-FFF2-40B4-BE49-F238E27FC236}">
                <a16:creationId xmlns:a16="http://schemas.microsoft.com/office/drawing/2014/main" id="{E9BB1666-3BC8-48DF-B480-D6DE7907BBC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5518" y="3432467"/>
            <a:ext cx="250337" cy="250337"/>
          </a:xfrm>
          <a:prstGeom prst="rect">
            <a:avLst/>
          </a:prstGeom>
        </p:spPr>
      </p:pic>
      <p:pic>
        <p:nvPicPr>
          <p:cNvPr id="42" name="Graphic 41" descr="Mosquito with solid fill">
            <a:extLst>
              <a:ext uri="{FF2B5EF4-FFF2-40B4-BE49-F238E27FC236}">
                <a16:creationId xmlns:a16="http://schemas.microsoft.com/office/drawing/2014/main" id="{41641E33-8643-4387-A7DA-769FAD12AA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1169" y="3707448"/>
            <a:ext cx="250337" cy="250337"/>
          </a:xfrm>
          <a:prstGeom prst="rect">
            <a:avLst/>
          </a:prstGeom>
        </p:spPr>
      </p:pic>
      <p:pic>
        <p:nvPicPr>
          <p:cNvPr id="43" name="Graphic 42" descr="Mosquito with solid fill">
            <a:extLst>
              <a:ext uri="{FF2B5EF4-FFF2-40B4-BE49-F238E27FC236}">
                <a16:creationId xmlns:a16="http://schemas.microsoft.com/office/drawing/2014/main" id="{A998984D-489B-4F79-88B2-350E9F331DF1}"/>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323" y="3691461"/>
            <a:ext cx="250337" cy="250337"/>
          </a:xfrm>
          <a:prstGeom prst="rect">
            <a:avLst/>
          </a:prstGeom>
        </p:spPr>
      </p:pic>
      <p:pic>
        <p:nvPicPr>
          <p:cNvPr id="44" name="Graphic 43" descr="Mosquito with solid fill">
            <a:extLst>
              <a:ext uri="{FF2B5EF4-FFF2-40B4-BE49-F238E27FC236}">
                <a16:creationId xmlns:a16="http://schemas.microsoft.com/office/drawing/2014/main" id="{88C967AE-1B16-40C2-A4DF-AC2AF10B4009}"/>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04199" y="3698119"/>
            <a:ext cx="250337" cy="250337"/>
          </a:xfrm>
          <a:prstGeom prst="rect">
            <a:avLst/>
          </a:prstGeom>
        </p:spPr>
      </p:pic>
      <p:pic>
        <p:nvPicPr>
          <p:cNvPr id="45" name="Graphic 44" descr="Mosquito with solid fill">
            <a:extLst>
              <a:ext uri="{FF2B5EF4-FFF2-40B4-BE49-F238E27FC236}">
                <a16:creationId xmlns:a16="http://schemas.microsoft.com/office/drawing/2014/main" id="{8BA13E43-5186-4DAD-A5B8-D7E0471A961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45899" y="3938604"/>
            <a:ext cx="250337" cy="250337"/>
          </a:xfrm>
          <a:prstGeom prst="rect">
            <a:avLst/>
          </a:prstGeom>
        </p:spPr>
      </p:pic>
      <p:pic>
        <p:nvPicPr>
          <p:cNvPr id="46" name="Graphic 45" descr="Mosquito with solid fill">
            <a:extLst>
              <a:ext uri="{FF2B5EF4-FFF2-40B4-BE49-F238E27FC236}">
                <a16:creationId xmlns:a16="http://schemas.microsoft.com/office/drawing/2014/main" id="{671E7C5D-9F32-49DB-866B-35389D2B212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49148" y="3921916"/>
            <a:ext cx="250337" cy="250337"/>
          </a:xfrm>
          <a:prstGeom prst="rect">
            <a:avLst/>
          </a:prstGeom>
        </p:spPr>
      </p:pic>
      <p:pic>
        <p:nvPicPr>
          <p:cNvPr id="47" name="Graphic 46" descr="Mosquito with solid fill">
            <a:extLst>
              <a:ext uri="{FF2B5EF4-FFF2-40B4-BE49-F238E27FC236}">
                <a16:creationId xmlns:a16="http://schemas.microsoft.com/office/drawing/2014/main" id="{293CA830-B675-4843-8B73-D843FD36469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7323" y="3928850"/>
            <a:ext cx="250337" cy="250337"/>
          </a:xfrm>
          <a:prstGeom prst="rect">
            <a:avLst/>
          </a:prstGeom>
        </p:spPr>
      </p:pic>
      <p:pic>
        <p:nvPicPr>
          <p:cNvPr id="48" name="Graphic 47" descr="Mosquito with solid fill">
            <a:extLst>
              <a:ext uri="{FF2B5EF4-FFF2-40B4-BE49-F238E27FC236}">
                <a16:creationId xmlns:a16="http://schemas.microsoft.com/office/drawing/2014/main" id="{68B81F73-811F-4DAB-A318-5020523F776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4530" y="3935324"/>
            <a:ext cx="250337" cy="250337"/>
          </a:xfrm>
          <a:prstGeom prst="rect">
            <a:avLst/>
          </a:prstGeom>
        </p:spPr>
      </p:pic>
      <p:pic>
        <p:nvPicPr>
          <p:cNvPr id="49" name="Graphic 48" descr="Mosquito with solid fill">
            <a:extLst>
              <a:ext uri="{FF2B5EF4-FFF2-40B4-BE49-F238E27FC236}">
                <a16:creationId xmlns:a16="http://schemas.microsoft.com/office/drawing/2014/main" id="{654DCDF6-D07C-472F-9B37-5D5F2E7686DB}"/>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4867" y="3934877"/>
            <a:ext cx="250337" cy="250337"/>
          </a:xfrm>
          <a:prstGeom prst="rect">
            <a:avLst/>
          </a:prstGeom>
        </p:spPr>
      </p:pic>
      <p:pic>
        <p:nvPicPr>
          <p:cNvPr id="50" name="Graphic 49" descr="Mosquito with solid fill">
            <a:extLst>
              <a:ext uri="{FF2B5EF4-FFF2-40B4-BE49-F238E27FC236}">
                <a16:creationId xmlns:a16="http://schemas.microsoft.com/office/drawing/2014/main" id="{DF16068F-9B1F-4815-B16C-D5E6B35F84B8}"/>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5683" y="4193752"/>
            <a:ext cx="250337" cy="250337"/>
          </a:xfrm>
          <a:prstGeom prst="rect">
            <a:avLst/>
          </a:prstGeom>
        </p:spPr>
      </p:pic>
      <p:pic>
        <p:nvPicPr>
          <p:cNvPr id="51" name="Graphic 50" descr="Mosquito with solid fill">
            <a:extLst>
              <a:ext uri="{FF2B5EF4-FFF2-40B4-BE49-F238E27FC236}">
                <a16:creationId xmlns:a16="http://schemas.microsoft.com/office/drawing/2014/main" id="{AF7E21CF-38E7-4741-9B62-D476CC22C8EF}"/>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6628" y="4207560"/>
            <a:ext cx="250337" cy="250337"/>
          </a:xfrm>
          <a:prstGeom prst="rect">
            <a:avLst/>
          </a:prstGeom>
        </p:spPr>
      </p:pic>
      <p:pic>
        <p:nvPicPr>
          <p:cNvPr id="52" name="Graphic 51" descr="Mosquito with solid fill">
            <a:extLst>
              <a:ext uri="{FF2B5EF4-FFF2-40B4-BE49-F238E27FC236}">
                <a16:creationId xmlns:a16="http://schemas.microsoft.com/office/drawing/2014/main" id="{B0781E7C-1108-4E71-8ED6-755E8243058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32136" y="4214494"/>
            <a:ext cx="250337" cy="250337"/>
          </a:xfrm>
          <a:prstGeom prst="rect">
            <a:avLst/>
          </a:prstGeom>
        </p:spPr>
      </p:pic>
      <p:pic>
        <p:nvPicPr>
          <p:cNvPr id="53" name="Graphic 52" descr="Mosquito with solid fill">
            <a:extLst>
              <a:ext uri="{FF2B5EF4-FFF2-40B4-BE49-F238E27FC236}">
                <a16:creationId xmlns:a16="http://schemas.microsoft.com/office/drawing/2014/main" id="{A31A14B5-48C5-42DA-AB84-BC40B86D1A4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2793" y="4206174"/>
            <a:ext cx="250337" cy="250337"/>
          </a:xfrm>
          <a:prstGeom prst="rect">
            <a:avLst/>
          </a:prstGeom>
        </p:spPr>
      </p:pic>
      <p:pic>
        <p:nvPicPr>
          <p:cNvPr id="54" name="Graphic 53" descr="Mosquito with solid fill">
            <a:extLst>
              <a:ext uri="{FF2B5EF4-FFF2-40B4-BE49-F238E27FC236}">
                <a16:creationId xmlns:a16="http://schemas.microsoft.com/office/drawing/2014/main" id="{80F496E0-E4CE-459A-833B-BD90C00D1B1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3450" y="4214494"/>
            <a:ext cx="250337" cy="250337"/>
          </a:xfrm>
          <a:prstGeom prst="rect">
            <a:avLst/>
          </a:prstGeom>
        </p:spPr>
      </p:pic>
      <p:pic>
        <p:nvPicPr>
          <p:cNvPr id="55" name="Graphic 54" descr="Mosquito with solid fill">
            <a:extLst>
              <a:ext uri="{FF2B5EF4-FFF2-40B4-BE49-F238E27FC236}">
                <a16:creationId xmlns:a16="http://schemas.microsoft.com/office/drawing/2014/main" id="{F97BEF69-3AE7-4B10-B464-E125665BEE6D}"/>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5015" y="4193752"/>
            <a:ext cx="250337" cy="250337"/>
          </a:xfrm>
          <a:prstGeom prst="rect">
            <a:avLst/>
          </a:prstGeom>
        </p:spPr>
      </p:pic>
      <p:pic>
        <p:nvPicPr>
          <p:cNvPr id="57" name="Graphic 56" descr="Heart outline">
            <a:extLst>
              <a:ext uri="{FF2B5EF4-FFF2-40B4-BE49-F238E27FC236}">
                <a16:creationId xmlns:a16="http://schemas.microsoft.com/office/drawing/2014/main" id="{1129CE4E-83C7-4803-A6B2-695A2DC087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76136" y="2722688"/>
            <a:ext cx="454406" cy="454406"/>
          </a:xfrm>
          <a:prstGeom prst="rect">
            <a:avLst/>
          </a:prstGeom>
        </p:spPr>
      </p:pic>
      <p:pic>
        <p:nvPicPr>
          <p:cNvPr id="58" name="Graphic 57" descr="Mosquito with solid fill">
            <a:extLst>
              <a:ext uri="{FF2B5EF4-FFF2-40B4-BE49-F238E27FC236}">
                <a16:creationId xmlns:a16="http://schemas.microsoft.com/office/drawing/2014/main" id="{202ACAD3-8DE6-40C7-9F87-C6A429FA2CF0}"/>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3556" y="3178663"/>
            <a:ext cx="250337" cy="250337"/>
          </a:xfrm>
          <a:prstGeom prst="rect">
            <a:avLst/>
          </a:prstGeom>
        </p:spPr>
      </p:pic>
      <p:pic>
        <p:nvPicPr>
          <p:cNvPr id="59" name="Graphic 58" descr="Mosquito with solid fill">
            <a:extLst>
              <a:ext uri="{FF2B5EF4-FFF2-40B4-BE49-F238E27FC236}">
                <a16:creationId xmlns:a16="http://schemas.microsoft.com/office/drawing/2014/main" id="{2470D703-0833-40A5-BB9A-4164F5F21ED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3339" y="3400111"/>
            <a:ext cx="250337" cy="250337"/>
          </a:xfrm>
          <a:prstGeom prst="rect">
            <a:avLst/>
          </a:prstGeom>
        </p:spPr>
      </p:pic>
      <p:pic>
        <p:nvPicPr>
          <p:cNvPr id="60" name="Graphic 59" descr="Mosquito with solid fill">
            <a:extLst>
              <a:ext uri="{FF2B5EF4-FFF2-40B4-BE49-F238E27FC236}">
                <a16:creationId xmlns:a16="http://schemas.microsoft.com/office/drawing/2014/main" id="{480A52B9-E4EB-4B47-81FE-FDF82729B3E7}"/>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3002" y="3622785"/>
            <a:ext cx="250337" cy="250337"/>
          </a:xfrm>
          <a:prstGeom prst="rect">
            <a:avLst/>
          </a:prstGeom>
        </p:spPr>
      </p:pic>
      <p:pic>
        <p:nvPicPr>
          <p:cNvPr id="61" name="Graphic 60" descr="Mosquito with solid fill">
            <a:extLst>
              <a:ext uri="{FF2B5EF4-FFF2-40B4-BE49-F238E27FC236}">
                <a16:creationId xmlns:a16="http://schemas.microsoft.com/office/drawing/2014/main" id="{3A6DBCE8-A3C0-4CC3-8961-652087663535}"/>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5267" y="3892388"/>
            <a:ext cx="250337" cy="250337"/>
          </a:xfrm>
          <a:prstGeom prst="rect">
            <a:avLst/>
          </a:prstGeom>
        </p:spPr>
      </p:pic>
      <p:pic>
        <p:nvPicPr>
          <p:cNvPr id="62" name="Graphic 61" descr="Mosquito with solid fill">
            <a:extLst>
              <a:ext uri="{FF2B5EF4-FFF2-40B4-BE49-F238E27FC236}">
                <a16:creationId xmlns:a16="http://schemas.microsoft.com/office/drawing/2014/main" id="{77F1BEC9-94D9-4A27-989A-195B47AEB14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55357" y="4208865"/>
            <a:ext cx="250337" cy="250337"/>
          </a:xfrm>
          <a:prstGeom prst="rect">
            <a:avLst/>
          </a:prstGeom>
        </p:spPr>
      </p:pic>
      <p:pic>
        <p:nvPicPr>
          <p:cNvPr id="63" name="Graphic 62" descr="Mosquito with solid fill">
            <a:extLst>
              <a:ext uri="{FF2B5EF4-FFF2-40B4-BE49-F238E27FC236}">
                <a16:creationId xmlns:a16="http://schemas.microsoft.com/office/drawing/2014/main" id="{FDFC0E17-D68D-4D9C-87BB-742A0E74A8D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6922" y="4384665"/>
            <a:ext cx="250337" cy="250337"/>
          </a:xfrm>
          <a:prstGeom prst="rect">
            <a:avLst/>
          </a:prstGeom>
        </p:spPr>
      </p:pic>
      <p:pic>
        <p:nvPicPr>
          <p:cNvPr id="64" name="Graphic 63" descr="Mosquito outline">
            <a:extLst>
              <a:ext uri="{FF2B5EF4-FFF2-40B4-BE49-F238E27FC236}">
                <a16:creationId xmlns:a16="http://schemas.microsoft.com/office/drawing/2014/main" id="{B5FBE982-03E9-47D8-879E-29FECB3E11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128" y="3142881"/>
            <a:ext cx="291101" cy="291101"/>
          </a:xfrm>
          <a:prstGeom prst="rect">
            <a:avLst/>
          </a:prstGeom>
        </p:spPr>
      </p:pic>
      <p:pic>
        <p:nvPicPr>
          <p:cNvPr id="65" name="Graphic 64" descr="Mosquito outline">
            <a:extLst>
              <a:ext uri="{FF2B5EF4-FFF2-40B4-BE49-F238E27FC236}">
                <a16:creationId xmlns:a16="http://schemas.microsoft.com/office/drawing/2014/main" id="{65D8B612-27E8-403B-ADDF-35EEA048A6A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7107" y="3390579"/>
            <a:ext cx="237188" cy="237188"/>
          </a:xfrm>
          <a:prstGeom prst="rect">
            <a:avLst/>
          </a:prstGeom>
        </p:spPr>
      </p:pic>
      <p:pic>
        <p:nvPicPr>
          <p:cNvPr id="66" name="Graphic 65" descr="Mosquito outline">
            <a:extLst>
              <a:ext uri="{FF2B5EF4-FFF2-40B4-BE49-F238E27FC236}">
                <a16:creationId xmlns:a16="http://schemas.microsoft.com/office/drawing/2014/main" id="{90AB8532-AAE8-4FE8-B654-4268B4F0E01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87786" y="3608363"/>
            <a:ext cx="237188" cy="237188"/>
          </a:xfrm>
          <a:prstGeom prst="rect">
            <a:avLst/>
          </a:prstGeom>
        </p:spPr>
      </p:pic>
      <p:pic>
        <p:nvPicPr>
          <p:cNvPr id="67" name="Graphic 66" descr="Mosquito outline">
            <a:extLst>
              <a:ext uri="{FF2B5EF4-FFF2-40B4-BE49-F238E27FC236}">
                <a16:creationId xmlns:a16="http://schemas.microsoft.com/office/drawing/2014/main" id="{966A2350-31A1-449B-B999-84DBE5ED176A}"/>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77737" y="3892388"/>
            <a:ext cx="237188" cy="237188"/>
          </a:xfrm>
          <a:prstGeom prst="rect">
            <a:avLst/>
          </a:prstGeom>
        </p:spPr>
      </p:pic>
      <p:pic>
        <p:nvPicPr>
          <p:cNvPr id="68" name="Graphic 67" descr="Mosquito outline">
            <a:extLst>
              <a:ext uri="{FF2B5EF4-FFF2-40B4-BE49-F238E27FC236}">
                <a16:creationId xmlns:a16="http://schemas.microsoft.com/office/drawing/2014/main" id="{EE1B158B-6738-4766-95BE-071DA4F778E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16488" y="4206901"/>
            <a:ext cx="237188" cy="237188"/>
          </a:xfrm>
          <a:prstGeom prst="rect">
            <a:avLst/>
          </a:prstGeom>
        </p:spPr>
      </p:pic>
      <p:pic>
        <p:nvPicPr>
          <p:cNvPr id="69" name="Graphic 68" descr="Mosquito outline">
            <a:extLst>
              <a:ext uri="{FF2B5EF4-FFF2-40B4-BE49-F238E27FC236}">
                <a16:creationId xmlns:a16="http://schemas.microsoft.com/office/drawing/2014/main" id="{C870F7CC-86C6-4D97-9971-9356C22CD39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4337" y="4444089"/>
            <a:ext cx="237188" cy="237188"/>
          </a:xfrm>
          <a:prstGeom prst="rect">
            <a:avLst/>
          </a:prstGeom>
        </p:spPr>
      </p:pic>
      <p:pic>
        <p:nvPicPr>
          <p:cNvPr id="71" name="Graphic 70" descr="Dinosaur Egg with solid fill">
            <a:extLst>
              <a:ext uri="{FF2B5EF4-FFF2-40B4-BE49-F238E27FC236}">
                <a16:creationId xmlns:a16="http://schemas.microsoft.com/office/drawing/2014/main" id="{149F11BB-8A88-4255-8169-703881685E20}"/>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44472" y="3259804"/>
            <a:ext cx="250338" cy="250338"/>
          </a:xfrm>
          <a:prstGeom prst="rect">
            <a:avLst/>
          </a:prstGeom>
        </p:spPr>
      </p:pic>
      <p:pic>
        <p:nvPicPr>
          <p:cNvPr id="73" name="Graphic 72" descr="Eggs in basket outline">
            <a:extLst>
              <a:ext uri="{FF2B5EF4-FFF2-40B4-BE49-F238E27FC236}">
                <a16:creationId xmlns:a16="http://schemas.microsoft.com/office/drawing/2014/main" id="{6BB8443F-56B8-453C-945B-06A230E547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flipH="1">
            <a:off x="7669641" y="2722688"/>
            <a:ext cx="475054" cy="475054"/>
          </a:xfrm>
          <a:prstGeom prst="rect">
            <a:avLst/>
          </a:prstGeom>
        </p:spPr>
      </p:pic>
      <p:pic>
        <p:nvPicPr>
          <p:cNvPr id="74" name="Graphic 73" descr="Dinosaur Egg with solid fill">
            <a:extLst>
              <a:ext uri="{FF2B5EF4-FFF2-40B4-BE49-F238E27FC236}">
                <a16:creationId xmlns:a16="http://schemas.microsoft.com/office/drawing/2014/main" id="{6D18D511-C180-4B5D-A89E-B707E5F5A92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4190" y="3264380"/>
            <a:ext cx="250338" cy="250338"/>
          </a:xfrm>
          <a:prstGeom prst="rect">
            <a:avLst/>
          </a:prstGeom>
        </p:spPr>
      </p:pic>
      <p:pic>
        <p:nvPicPr>
          <p:cNvPr id="75" name="Graphic 74" descr="Dinosaur Egg with solid fill">
            <a:extLst>
              <a:ext uri="{FF2B5EF4-FFF2-40B4-BE49-F238E27FC236}">
                <a16:creationId xmlns:a16="http://schemas.microsoft.com/office/drawing/2014/main" id="{FD73C144-DD9B-4B91-B3B2-12F072A7E970}"/>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76037" y="3259804"/>
            <a:ext cx="250338" cy="250338"/>
          </a:xfrm>
          <a:prstGeom prst="rect">
            <a:avLst/>
          </a:prstGeom>
        </p:spPr>
      </p:pic>
      <p:pic>
        <p:nvPicPr>
          <p:cNvPr id="76" name="Graphic 75" descr="Dinosaur Egg with solid fill">
            <a:extLst>
              <a:ext uri="{FF2B5EF4-FFF2-40B4-BE49-F238E27FC236}">
                <a16:creationId xmlns:a16="http://schemas.microsoft.com/office/drawing/2014/main" id="{4144AD82-EAA4-4451-9122-A8FBDAB48280}"/>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423712" y="3549685"/>
            <a:ext cx="250338" cy="250338"/>
          </a:xfrm>
          <a:prstGeom prst="rect">
            <a:avLst/>
          </a:prstGeom>
        </p:spPr>
      </p:pic>
      <p:pic>
        <p:nvPicPr>
          <p:cNvPr id="77" name="Graphic 76" descr="Dinosaur Egg with solid fill">
            <a:extLst>
              <a:ext uri="{FF2B5EF4-FFF2-40B4-BE49-F238E27FC236}">
                <a16:creationId xmlns:a16="http://schemas.microsoft.com/office/drawing/2014/main" id="{1BEF7475-B555-4C34-ADB9-F896E6471D0B}"/>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56830" y="3557635"/>
            <a:ext cx="250338" cy="250338"/>
          </a:xfrm>
          <a:prstGeom prst="rect">
            <a:avLst/>
          </a:prstGeom>
        </p:spPr>
      </p:pic>
      <p:pic>
        <p:nvPicPr>
          <p:cNvPr id="78" name="Graphic 77" descr="Dinosaur Egg with solid fill">
            <a:extLst>
              <a:ext uri="{FF2B5EF4-FFF2-40B4-BE49-F238E27FC236}">
                <a16:creationId xmlns:a16="http://schemas.microsoft.com/office/drawing/2014/main" id="{4B062F81-7D9D-444F-98FD-F54347FBA828}"/>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07168" y="3557763"/>
            <a:ext cx="250338" cy="250338"/>
          </a:xfrm>
          <a:prstGeom prst="rect">
            <a:avLst/>
          </a:prstGeom>
        </p:spPr>
      </p:pic>
      <p:pic>
        <p:nvPicPr>
          <p:cNvPr id="79" name="Graphic 78" descr="Dinosaur Egg with solid fill">
            <a:extLst>
              <a:ext uri="{FF2B5EF4-FFF2-40B4-BE49-F238E27FC236}">
                <a16:creationId xmlns:a16="http://schemas.microsoft.com/office/drawing/2014/main" id="{F7502F4B-E2CB-4B66-851A-68415D8A9360}"/>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7506" y="3555728"/>
            <a:ext cx="250338" cy="250338"/>
          </a:xfrm>
          <a:prstGeom prst="rect">
            <a:avLst/>
          </a:prstGeom>
        </p:spPr>
      </p:pic>
      <p:pic>
        <p:nvPicPr>
          <p:cNvPr id="80" name="Graphic 79" descr="Dinosaur Egg with solid fill">
            <a:extLst>
              <a:ext uri="{FF2B5EF4-FFF2-40B4-BE49-F238E27FC236}">
                <a16:creationId xmlns:a16="http://schemas.microsoft.com/office/drawing/2014/main" id="{A4DF943A-31B8-48EF-B95E-E858EDBB6011}"/>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64988" y="3832616"/>
            <a:ext cx="250338" cy="250338"/>
          </a:xfrm>
          <a:prstGeom prst="rect">
            <a:avLst/>
          </a:prstGeom>
        </p:spPr>
      </p:pic>
      <p:pic>
        <p:nvPicPr>
          <p:cNvPr id="81" name="Graphic 80" descr="Dinosaur Egg with solid fill">
            <a:extLst>
              <a:ext uri="{FF2B5EF4-FFF2-40B4-BE49-F238E27FC236}">
                <a16:creationId xmlns:a16="http://schemas.microsoft.com/office/drawing/2014/main" id="{080BA31D-9904-466E-AD61-09EF3C5DAF47}"/>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16583" y="3815923"/>
            <a:ext cx="250338" cy="250338"/>
          </a:xfrm>
          <a:prstGeom prst="rect">
            <a:avLst/>
          </a:prstGeom>
        </p:spPr>
      </p:pic>
      <p:pic>
        <p:nvPicPr>
          <p:cNvPr id="82" name="Graphic 81" descr="Dinosaur Egg with solid fill">
            <a:extLst>
              <a:ext uri="{FF2B5EF4-FFF2-40B4-BE49-F238E27FC236}">
                <a16:creationId xmlns:a16="http://schemas.microsoft.com/office/drawing/2014/main" id="{D1FEB8C5-843D-40A3-ACAD-25370B2F7FDE}"/>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48444" y="3791055"/>
            <a:ext cx="250338" cy="250338"/>
          </a:xfrm>
          <a:prstGeom prst="rect">
            <a:avLst/>
          </a:prstGeom>
        </p:spPr>
      </p:pic>
      <p:pic>
        <p:nvPicPr>
          <p:cNvPr id="83" name="Graphic 82" descr="Dinosaur Egg with solid fill">
            <a:extLst>
              <a:ext uri="{FF2B5EF4-FFF2-40B4-BE49-F238E27FC236}">
                <a16:creationId xmlns:a16="http://schemas.microsoft.com/office/drawing/2014/main" id="{437F1E82-01C3-4061-B6DD-678E5DA764FF}"/>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72176" y="3809484"/>
            <a:ext cx="250338" cy="250338"/>
          </a:xfrm>
          <a:prstGeom prst="rect">
            <a:avLst/>
          </a:prstGeom>
        </p:spPr>
      </p:pic>
      <p:pic>
        <p:nvPicPr>
          <p:cNvPr id="84" name="Graphic 83" descr="Dinosaur Egg with solid fill">
            <a:extLst>
              <a:ext uri="{FF2B5EF4-FFF2-40B4-BE49-F238E27FC236}">
                <a16:creationId xmlns:a16="http://schemas.microsoft.com/office/drawing/2014/main" id="{A3891EC6-0A8E-4E82-B008-A619A3EB8B42}"/>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63790" y="3815923"/>
            <a:ext cx="250338" cy="250338"/>
          </a:xfrm>
          <a:prstGeom prst="rect">
            <a:avLst/>
          </a:prstGeom>
        </p:spPr>
      </p:pic>
      <p:pic>
        <p:nvPicPr>
          <p:cNvPr id="85" name="Graphic 84" descr="Dinosaur Egg with solid fill">
            <a:extLst>
              <a:ext uri="{FF2B5EF4-FFF2-40B4-BE49-F238E27FC236}">
                <a16:creationId xmlns:a16="http://schemas.microsoft.com/office/drawing/2014/main" id="{DA13CD57-D4C3-4960-9EE7-3F7184CB80DB}"/>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52039" y="4098854"/>
            <a:ext cx="250338" cy="250338"/>
          </a:xfrm>
          <a:prstGeom prst="rect">
            <a:avLst/>
          </a:prstGeom>
        </p:spPr>
      </p:pic>
      <p:pic>
        <p:nvPicPr>
          <p:cNvPr id="86" name="Graphic 85" descr="Dinosaur Egg with solid fill">
            <a:extLst>
              <a:ext uri="{FF2B5EF4-FFF2-40B4-BE49-F238E27FC236}">
                <a16:creationId xmlns:a16="http://schemas.microsoft.com/office/drawing/2014/main" id="{78921410-D8EE-4D07-8013-8D63229E31CD}"/>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58364" y="4098854"/>
            <a:ext cx="250338" cy="250338"/>
          </a:xfrm>
          <a:prstGeom prst="rect">
            <a:avLst/>
          </a:prstGeom>
        </p:spPr>
      </p:pic>
      <p:pic>
        <p:nvPicPr>
          <p:cNvPr id="87" name="Graphic 86" descr="Dinosaur Egg with solid fill">
            <a:extLst>
              <a:ext uri="{FF2B5EF4-FFF2-40B4-BE49-F238E27FC236}">
                <a16:creationId xmlns:a16="http://schemas.microsoft.com/office/drawing/2014/main" id="{24734F45-C08F-46DB-B2BB-49BB3ADC63A0}"/>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55870" y="4107986"/>
            <a:ext cx="250338" cy="250338"/>
          </a:xfrm>
          <a:prstGeom prst="rect">
            <a:avLst/>
          </a:prstGeom>
        </p:spPr>
      </p:pic>
      <p:pic>
        <p:nvPicPr>
          <p:cNvPr id="88" name="Graphic 87" descr="Dinosaur Egg with solid fill">
            <a:extLst>
              <a:ext uri="{FF2B5EF4-FFF2-40B4-BE49-F238E27FC236}">
                <a16:creationId xmlns:a16="http://schemas.microsoft.com/office/drawing/2014/main" id="{DDC5A34E-D79A-466D-9DD7-E3C340BEDF12}"/>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7232" y="4089557"/>
            <a:ext cx="250338" cy="250338"/>
          </a:xfrm>
          <a:prstGeom prst="rect">
            <a:avLst/>
          </a:prstGeom>
        </p:spPr>
      </p:pic>
      <p:pic>
        <p:nvPicPr>
          <p:cNvPr id="89" name="Graphic 88" descr="Dinosaur Egg with solid fill">
            <a:extLst>
              <a:ext uri="{FF2B5EF4-FFF2-40B4-BE49-F238E27FC236}">
                <a16:creationId xmlns:a16="http://schemas.microsoft.com/office/drawing/2014/main" id="{C231204D-84F9-4FCB-B324-12A80AC336B3}"/>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54435" y="4096660"/>
            <a:ext cx="250338" cy="250338"/>
          </a:xfrm>
          <a:prstGeom prst="rect">
            <a:avLst/>
          </a:prstGeom>
        </p:spPr>
      </p:pic>
      <p:pic>
        <p:nvPicPr>
          <p:cNvPr id="90" name="Graphic 89" descr="Dinosaur Egg with solid fill">
            <a:extLst>
              <a:ext uri="{FF2B5EF4-FFF2-40B4-BE49-F238E27FC236}">
                <a16:creationId xmlns:a16="http://schemas.microsoft.com/office/drawing/2014/main" id="{41342BF3-44A6-4447-94F5-918F45439833}"/>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9557" y="4114425"/>
            <a:ext cx="250338" cy="250338"/>
          </a:xfrm>
          <a:prstGeom prst="rect">
            <a:avLst/>
          </a:prstGeom>
        </p:spPr>
      </p:pic>
      <p:pic>
        <p:nvPicPr>
          <p:cNvPr id="91" name="Graphic 90" descr="Dinosaur Egg with solid fill">
            <a:extLst>
              <a:ext uri="{FF2B5EF4-FFF2-40B4-BE49-F238E27FC236}">
                <a16:creationId xmlns:a16="http://schemas.microsoft.com/office/drawing/2014/main" id="{A7B81F95-293A-43EF-958F-A4553119E71D}"/>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85474" y="4108485"/>
            <a:ext cx="250338" cy="250338"/>
          </a:xfrm>
          <a:prstGeom prst="rect">
            <a:avLst/>
          </a:prstGeom>
        </p:spPr>
      </p:pic>
      <p:pic>
        <p:nvPicPr>
          <p:cNvPr id="94" name="Graphic 93" descr="Arrow: Straight with solid fill">
            <a:extLst>
              <a:ext uri="{FF2B5EF4-FFF2-40B4-BE49-F238E27FC236}">
                <a16:creationId xmlns:a16="http://schemas.microsoft.com/office/drawing/2014/main" id="{0629ED03-B02C-4481-A6C9-F8D0A7036B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2098394" y="3525279"/>
            <a:ext cx="629141" cy="629141"/>
          </a:xfrm>
          <a:prstGeom prst="rect">
            <a:avLst/>
          </a:prstGeom>
        </p:spPr>
      </p:pic>
      <p:pic>
        <p:nvPicPr>
          <p:cNvPr id="95" name="Graphic 94" descr="Arrow: Straight with solid fill">
            <a:extLst>
              <a:ext uri="{FF2B5EF4-FFF2-40B4-BE49-F238E27FC236}">
                <a16:creationId xmlns:a16="http://schemas.microsoft.com/office/drawing/2014/main" id="{51249F28-5312-4B5B-9608-9A47EA887D8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3967677" y="3531703"/>
            <a:ext cx="629141" cy="629141"/>
          </a:xfrm>
          <a:prstGeom prst="rect">
            <a:avLst/>
          </a:prstGeom>
        </p:spPr>
      </p:pic>
      <p:pic>
        <p:nvPicPr>
          <p:cNvPr id="96" name="Graphic 95" descr="Arrow: Straight with solid fill">
            <a:extLst>
              <a:ext uri="{FF2B5EF4-FFF2-40B4-BE49-F238E27FC236}">
                <a16:creationId xmlns:a16="http://schemas.microsoft.com/office/drawing/2014/main" id="{F718F0C9-B416-49AF-9DF5-50F11DF6CE5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rot="10800000">
            <a:off x="5693249" y="3543112"/>
            <a:ext cx="629141" cy="629141"/>
          </a:xfrm>
          <a:prstGeom prst="rect">
            <a:avLst/>
          </a:prstGeom>
        </p:spPr>
      </p:pic>
      <p:sp>
        <p:nvSpPr>
          <p:cNvPr id="98" name="TextBox 97">
            <a:extLst>
              <a:ext uri="{FF2B5EF4-FFF2-40B4-BE49-F238E27FC236}">
                <a16:creationId xmlns:a16="http://schemas.microsoft.com/office/drawing/2014/main" id="{0641F31F-FDEE-404E-8412-FB94D1B00D02}"/>
              </a:ext>
            </a:extLst>
          </p:cNvPr>
          <p:cNvSpPr txBox="1"/>
          <p:nvPr/>
        </p:nvSpPr>
        <p:spPr>
          <a:xfrm flipH="1">
            <a:off x="346551" y="5135710"/>
            <a:ext cx="1941125" cy="400110"/>
          </a:xfrm>
          <a:prstGeom prst="rect">
            <a:avLst/>
          </a:prstGeom>
          <a:noFill/>
        </p:spPr>
        <p:txBody>
          <a:bodyPr wrap="square" rtlCol="0">
            <a:spAutoFit/>
          </a:bodyPr>
          <a:lstStyle/>
          <a:p>
            <a:pPr algn="ctr"/>
            <a:r>
              <a:rPr lang="en-CA" sz="1000" dirty="0">
                <a:latin typeface="Times New Roman" panose="02020603050405020304" pitchFamily="18" charset="0"/>
                <a:cs typeface="Times New Roman" panose="02020603050405020304" pitchFamily="18" charset="0"/>
              </a:rPr>
              <a:t>Mass rearing of mosquitoes takes place in special facilities</a:t>
            </a:r>
          </a:p>
        </p:txBody>
      </p:sp>
      <p:sp>
        <p:nvSpPr>
          <p:cNvPr id="99" name="TextBox 98">
            <a:extLst>
              <a:ext uri="{FF2B5EF4-FFF2-40B4-BE49-F238E27FC236}">
                <a16:creationId xmlns:a16="http://schemas.microsoft.com/office/drawing/2014/main" id="{969F4205-A779-417F-9A5A-A98540BEEA2C}"/>
              </a:ext>
            </a:extLst>
          </p:cNvPr>
          <p:cNvSpPr txBox="1"/>
          <p:nvPr/>
        </p:nvSpPr>
        <p:spPr>
          <a:xfrm flipH="1">
            <a:off x="2438964" y="5186211"/>
            <a:ext cx="1941125" cy="553998"/>
          </a:xfrm>
          <a:prstGeom prst="rect">
            <a:avLst/>
          </a:prstGeom>
          <a:noFill/>
        </p:spPr>
        <p:txBody>
          <a:bodyPr wrap="square" rtlCol="0">
            <a:spAutoFit/>
          </a:bodyPr>
          <a:lstStyle/>
          <a:p>
            <a:pPr algn="ctr"/>
            <a:r>
              <a:rPr lang="en-CA" sz="1000" dirty="0">
                <a:latin typeface="Times New Roman" panose="02020603050405020304" pitchFamily="18" charset="0"/>
                <a:cs typeface="Times New Roman" panose="02020603050405020304" pitchFamily="18" charset="0"/>
              </a:rPr>
              <a:t>Male and Female mosquitoes are separated and there by making male ones sterile by radiation</a:t>
            </a:r>
          </a:p>
        </p:txBody>
      </p:sp>
      <p:sp>
        <p:nvSpPr>
          <p:cNvPr id="100" name="TextBox 99">
            <a:extLst>
              <a:ext uri="{FF2B5EF4-FFF2-40B4-BE49-F238E27FC236}">
                <a16:creationId xmlns:a16="http://schemas.microsoft.com/office/drawing/2014/main" id="{609AEF4B-1869-48E2-B9E0-89C435AF020E}"/>
              </a:ext>
            </a:extLst>
          </p:cNvPr>
          <p:cNvSpPr txBox="1"/>
          <p:nvPr/>
        </p:nvSpPr>
        <p:spPr>
          <a:xfrm flipH="1">
            <a:off x="4418841" y="5185593"/>
            <a:ext cx="1593276" cy="553998"/>
          </a:xfrm>
          <a:prstGeom prst="rect">
            <a:avLst/>
          </a:prstGeom>
          <a:noFill/>
        </p:spPr>
        <p:txBody>
          <a:bodyPr wrap="square" rtlCol="0">
            <a:spAutoFit/>
          </a:bodyPr>
          <a:lstStyle/>
          <a:p>
            <a:pPr algn="ctr"/>
            <a:r>
              <a:rPr lang="en-CA" sz="1000" dirty="0">
                <a:latin typeface="Times New Roman" panose="02020603050405020304" pitchFamily="18" charset="0"/>
                <a:cs typeface="Times New Roman" panose="02020603050405020304" pitchFamily="18" charset="0"/>
              </a:rPr>
              <a:t>Sterile male insects are released over affected areas (towns, cities, etc.,).</a:t>
            </a:r>
          </a:p>
        </p:txBody>
      </p:sp>
      <p:sp>
        <p:nvSpPr>
          <p:cNvPr id="101" name="TextBox 100">
            <a:extLst>
              <a:ext uri="{FF2B5EF4-FFF2-40B4-BE49-F238E27FC236}">
                <a16:creationId xmlns:a16="http://schemas.microsoft.com/office/drawing/2014/main" id="{7E23DC18-0055-48BE-B857-EC12E441220B}"/>
              </a:ext>
            </a:extLst>
          </p:cNvPr>
          <p:cNvSpPr txBox="1"/>
          <p:nvPr/>
        </p:nvSpPr>
        <p:spPr>
          <a:xfrm flipH="1">
            <a:off x="6014745" y="5176922"/>
            <a:ext cx="1337294" cy="400110"/>
          </a:xfrm>
          <a:prstGeom prst="rect">
            <a:avLst/>
          </a:prstGeom>
          <a:noFill/>
        </p:spPr>
        <p:txBody>
          <a:bodyPr wrap="square" rtlCol="0">
            <a:spAutoFit/>
          </a:bodyPr>
          <a:lstStyle/>
          <a:p>
            <a:pPr algn="ctr"/>
            <a:r>
              <a:rPr lang="en-CA" sz="1000" dirty="0">
                <a:latin typeface="Times New Roman" panose="02020603050405020304" pitchFamily="18" charset="0"/>
                <a:cs typeface="Times New Roman" panose="02020603050405020304" pitchFamily="18" charset="0"/>
              </a:rPr>
              <a:t>Mating with wild mosquitoes are done.</a:t>
            </a:r>
          </a:p>
        </p:txBody>
      </p:sp>
      <p:sp>
        <p:nvSpPr>
          <p:cNvPr id="102" name="TextBox 101">
            <a:extLst>
              <a:ext uri="{FF2B5EF4-FFF2-40B4-BE49-F238E27FC236}">
                <a16:creationId xmlns:a16="http://schemas.microsoft.com/office/drawing/2014/main" id="{5790B3E9-5819-40E4-9FB6-21A361E71EB8}"/>
              </a:ext>
            </a:extLst>
          </p:cNvPr>
          <p:cNvSpPr txBox="1"/>
          <p:nvPr/>
        </p:nvSpPr>
        <p:spPr>
          <a:xfrm flipH="1">
            <a:off x="7202874" y="5186699"/>
            <a:ext cx="1669333" cy="707886"/>
          </a:xfrm>
          <a:prstGeom prst="rect">
            <a:avLst/>
          </a:prstGeom>
          <a:noFill/>
        </p:spPr>
        <p:txBody>
          <a:bodyPr wrap="square" rtlCol="0">
            <a:spAutoFit/>
          </a:bodyPr>
          <a:lstStyle/>
          <a:p>
            <a:pPr algn="ctr"/>
            <a:r>
              <a:rPr lang="en-CA" sz="1000" dirty="0">
                <a:latin typeface="Times New Roman" panose="02020603050405020304" pitchFamily="18" charset="0"/>
                <a:cs typeface="Times New Roman" panose="02020603050405020304" pitchFamily="18" charset="0"/>
              </a:rPr>
              <a:t>Eggs produced by females that are infertile and bear no offspring, there by reducing the population.</a:t>
            </a:r>
          </a:p>
        </p:txBody>
      </p:sp>
    </p:spTree>
    <p:extLst>
      <p:ext uri="{BB962C8B-B14F-4D97-AF65-F5344CB8AC3E}">
        <p14:creationId xmlns:p14="http://schemas.microsoft.com/office/powerpoint/2010/main" val="8599760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98"/>
                                        </p:tgtEl>
                                        <p:attrNameLst>
                                          <p:attrName>style.visibility</p:attrName>
                                        </p:attrNameLst>
                                      </p:cBhvr>
                                      <p:to>
                                        <p:strVal val="visible"/>
                                      </p:to>
                                    </p:set>
                                    <p:anim calcmode="lin" valueType="num">
                                      <p:cBhvr additive="base">
                                        <p:cTn id="60" dur="500" fill="hold"/>
                                        <p:tgtEl>
                                          <p:spTgt spid="98"/>
                                        </p:tgtEl>
                                        <p:attrNameLst>
                                          <p:attrName>ppt_x</p:attrName>
                                        </p:attrNameLst>
                                      </p:cBhvr>
                                      <p:tavLst>
                                        <p:tav tm="0">
                                          <p:val>
                                            <p:strVal val="#ppt_x"/>
                                          </p:val>
                                        </p:tav>
                                        <p:tav tm="100000">
                                          <p:val>
                                            <p:strVal val="#ppt_x"/>
                                          </p:val>
                                        </p:tav>
                                      </p:tavLst>
                                    </p:anim>
                                    <p:anim calcmode="lin" valueType="num">
                                      <p:cBhvr additive="base">
                                        <p:cTn id="61"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9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additive="base">
                                        <p:cTn id="92" dur="500" fill="hold"/>
                                        <p:tgtEl>
                                          <p:spTgt spid="99"/>
                                        </p:tgtEl>
                                        <p:attrNameLst>
                                          <p:attrName>ppt_x</p:attrName>
                                        </p:attrNameLst>
                                      </p:cBhvr>
                                      <p:tavLst>
                                        <p:tav tm="0">
                                          <p:val>
                                            <p:strVal val="#ppt_x"/>
                                          </p:val>
                                        </p:tav>
                                        <p:tav tm="100000">
                                          <p:val>
                                            <p:strVal val="#ppt_x"/>
                                          </p:val>
                                        </p:tav>
                                      </p:tavLst>
                                    </p:anim>
                                    <p:anim calcmode="lin" valueType="num">
                                      <p:cBhvr additive="base">
                                        <p:cTn id="9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9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7"/>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38"/>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40"/>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41"/>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42"/>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43"/>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44"/>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47"/>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8"/>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4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51"/>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52"/>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53"/>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5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100"/>
                                        </p:tgtEl>
                                        <p:attrNameLst>
                                          <p:attrName>style.visibility</p:attrName>
                                        </p:attrNameLst>
                                      </p:cBhvr>
                                      <p:to>
                                        <p:strVal val="visible"/>
                                      </p:to>
                                    </p:set>
                                    <p:anim calcmode="lin" valueType="num">
                                      <p:cBhvr additive="base">
                                        <p:cTn id="140" dur="500" fill="hold"/>
                                        <p:tgtEl>
                                          <p:spTgt spid="100"/>
                                        </p:tgtEl>
                                        <p:attrNameLst>
                                          <p:attrName>ppt_x</p:attrName>
                                        </p:attrNameLst>
                                      </p:cBhvr>
                                      <p:tavLst>
                                        <p:tav tm="0">
                                          <p:val>
                                            <p:strVal val="#ppt_x"/>
                                          </p:val>
                                        </p:tav>
                                        <p:tav tm="100000">
                                          <p:val>
                                            <p:strVal val="#ppt_x"/>
                                          </p:val>
                                        </p:tav>
                                      </p:tavLst>
                                    </p:anim>
                                    <p:anim calcmode="lin" valueType="num">
                                      <p:cBhvr additive="base">
                                        <p:cTn id="141"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nodeType="clickEffect">
                                  <p:stCondLst>
                                    <p:cond delay="0"/>
                                  </p:stCondLst>
                                  <p:childTnLst>
                                    <p:set>
                                      <p:cBhvr>
                                        <p:cTn id="145" dur="1" fill="hold">
                                          <p:stCondLst>
                                            <p:cond delay="0"/>
                                          </p:stCondLst>
                                        </p:cTn>
                                        <p:tgtEl>
                                          <p:spTgt spid="96"/>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presetID="1" presetClass="entr" presetSubtype="0" fill="hold" nodeType="clickEffect">
                                  <p:stCondLst>
                                    <p:cond delay="0"/>
                                  </p:stCondLst>
                                  <p:childTnLst>
                                    <p:set>
                                      <p:cBhvr>
                                        <p:cTn id="149" dur="1" fill="hold">
                                          <p:stCondLst>
                                            <p:cond delay="0"/>
                                          </p:stCondLst>
                                        </p:cTn>
                                        <p:tgtEl>
                                          <p:spTgt spid="57"/>
                                        </p:tgtEl>
                                        <p:attrNameLst>
                                          <p:attrName>style.visibility</p:attrName>
                                        </p:attrNameLst>
                                      </p:cBhvr>
                                      <p:to>
                                        <p:strVal val="visible"/>
                                      </p:to>
                                    </p:set>
                                  </p:childTnLst>
                                </p:cTn>
                              </p:par>
                            </p:childTnLst>
                          </p:cTn>
                        </p:par>
                      </p:childTnLst>
                    </p:cTn>
                  </p:par>
                  <p:par>
                    <p:cTn id="150" fill="hold">
                      <p:stCondLst>
                        <p:cond delay="indefinite"/>
                      </p:stCondLst>
                      <p:childTnLst>
                        <p:par>
                          <p:cTn id="151" fill="hold">
                            <p:stCondLst>
                              <p:cond delay="0"/>
                            </p:stCondLst>
                            <p:childTnLst>
                              <p:par>
                                <p:cTn id="152" presetID="1"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60"/>
                                        </p:tgtEl>
                                        <p:attrNameLst>
                                          <p:attrName>style.visibility</p:attrName>
                                        </p:attrNameLst>
                                      </p:cBhvr>
                                      <p:to>
                                        <p:strVal val="visible"/>
                                      </p:to>
                                    </p:set>
                                  </p:childTnLst>
                                </p:cTn>
                              </p:par>
                              <p:par>
                                <p:cTn id="156" presetID="1" presetClass="entr" presetSubtype="0" fill="hold" nodeType="withEffect">
                                  <p:stCondLst>
                                    <p:cond delay="0"/>
                                  </p:stCondLst>
                                  <p:childTnLst>
                                    <p:set>
                                      <p:cBhvr>
                                        <p:cTn id="157" dur="1" fill="hold">
                                          <p:stCondLst>
                                            <p:cond delay="0"/>
                                          </p:stCondLst>
                                        </p:cTn>
                                        <p:tgtEl>
                                          <p:spTgt spid="61"/>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62"/>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63"/>
                                        </p:tgtEl>
                                        <p:attrNameLst>
                                          <p:attrName>style.visibility</p:attrName>
                                        </p:attrNameLst>
                                      </p:cBhvr>
                                      <p:to>
                                        <p:strVal val="visible"/>
                                      </p:to>
                                    </p:set>
                                  </p:childTnLst>
                                </p:cTn>
                              </p:par>
                              <p:par>
                                <p:cTn id="162" presetID="1" presetClass="entr" presetSubtype="0" fill="hold" nodeType="withEffect">
                                  <p:stCondLst>
                                    <p:cond delay="0"/>
                                  </p:stCondLst>
                                  <p:childTnLst>
                                    <p:set>
                                      <p:cBhvr>
                                        <p:cTn id="163" dur="1" fill="hold">
                                          <p:stCondLst>
                                            <p:cond delay="0"/>
                                          </p:stCondLst>
                                        </p:cTn>
                                        <p:tgtEl>
                                          <p:spTgt spid="65"/>
                                        </p:tgtEl>
                                        <p:attrNameLst>
                                          <p:attrName>style.visibility</p:attrName>
                                        </p:attrNameLst>
                                      </p:cBhvr>
                                      <p:to>
                                        <p:strVal val="visible"/>
                                      </p:to>
                                    </p:set>
                                  </p:childTnLst>
                                </p:cTn>
                              </p:par>
                              <p:par>
                                <p:cTn id="164" presetID="1" presetClass="entr" presetSubtype="0" fill="hold" nodeType="withEffect">
                                  <p:stCondLst>
                                    <p:cond delay="0"/>
                                  </p:stCondLst>
                                  <p:childTnLst>
                                    <p:set>
                                      <p:cBhvr>
                                        <p:cTn id="165" dur="1" fill="hold">
                                          <p:stCondLst>
                                            <p:cond delay="0"/>
                                          </p:stCondLst>
                                        </p:cTn>
                                        <p:tgtEl>
                                          <p:spTgt spid="66"/>
                                        </p:tgtEl>
                                        <p:attrNameLst>
                                          <p:attrName>style.visibility</p:attrName>
                                        </p:attrNameLst>
                                      </p:cBhvr>
                                      <p:to>
                                        <p:strVal val="visible"/>
                                      </p:to>
                                    </p:set>
                                  </p:childTnLst>
                                </p:cTn>
                              </p:par>
                              <p:par>
                                <p:cTn id="166" presetID="1" presetClass="entr" presetSubtype="0" fill="hold" nodeType="withEffect">
                                  <p:stCondLst>
                                    <p:cond delay="0"/>
                                  </p:stCondLst>
                                  <p:childTnLst>
                                    <p:set>
                                      <p:cBhvr>
                                        <p:cTn id="167" dur="1" fill="hold">
                                          <p:stCondLst>
                                            <p:cond delay="0"/>
                                          </p:stCondLst>
                                        </p:cTn>
                                        <p:tgtEl>
                                          <p:spTgt spid="67"/>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68"/>
                                        </p:tgtEl>
                                        <p:attrNameLst>
                                          <p:attrName>style.visibility</p:attrName>
                                        </p:attrNameLst>
                                      </p:cBhvr>
                                      <p:to>
                                        <p:strVal val="visible"/>
                                      </p:to>
                                    </p:set>
                                  </p:childTnLst>
                                </p:cTn>
                              </p:par>
                              <p:par>
                                <p:cTn id="170" presetID="1" presetClass="entr" presetSubtype="0" fill="hold" nodeType="withEffect">
                                  <p:stCondLst>
                                    <p:cond delay="0"/>
                                  </p:stCondLst>
                                  <p:childTnLst>
                                    <p:set>
                                      <p:cBhvr>
                                        <p:cTn id="171" dur="1" fill="hold">
                                          <p:stCondLst>
                                            <p:cond delay="0"/>
                                          </p:stCondLst>
                                        </p:cTn>
                                        <p:tgtEl>
                                          <p:spTgt spid="69"/>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2" presetClass="entr" presetSubtype="4" fill="hold" grpId="0" nodeType="clickEffect">
                                  <p:stCondLst>
                                    <p:cond delay="0"/>
                                  </p:stCondLst>
                                  <p:childTnLst>
                                    <p:set>
                                      <p:cBhvr>
                                        <p:cTn id="175" dur="1" fill="hold">
                                          <p:stCondLst>
                                            <p:cond delay="0"/>
                                          </p:stCondLst>
                                        </p:cTn>
                                        <p:tgtEl>
                                          <p:spTgt spid="101"/>
                                        </p:tgtEl>
                                        <p:attrNameLst>
                                          <p:attrName>style.visibility</p:attrName>
                                        </p:attrNameLst>
                                      </p:cBhvr>
                                      <p:to>
                                        <p:strVal val="visible"/>
                                      </p:to>
                                    </p:set>
                                    <p:anim calcmode="lin" valueType="num">
                                      <p:cBhvr additive="base">
                                        <p:cTn id="176" dur="500" fill="hold"/>
                                        <p:tgtEl>
                                          <p:spTgt spid="101"/>
                                        </p:tgtEl>
                                        <p:attrNameLst>
                                          <p:attrName>ppt_x</p:attrName>
                                        </p:attrNameLst>
                                      </p:cBhvr>
                                      <p:tavLst>
                                        <p:tav tm="0">
                                          <p:val>
                                            <p:strVal val="#ppt_x"/>
                                          </p:val>
                                        </p:tav>
                                        <p:tav tm="100000">
                                          <p:val>
                                            <p:strVal val="#ppt_x"/>
                                          </p:val>
                                        </p:tav>
                                      </p:tavLst>
                                    </p:anim>
                                    <p:anim calcmode="lin" valueType="num">
                                      <p:cBhvr additive="base">
                                        <p:cTn id="177"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nodeType="clickEffect">
                                  <p:stCondLst>
                                    <p:cond delay="0"/>
                                  </p:stCondLst>
                                  <p:childTnLst>
                                    <p:set>
                                      <p:cBhvr>
                                        <p:cTn id="181" dur="1" fill="hold">
                                          <p:stCondLst>
                                            <p:cond delay="0"/>
                                          </p:stCondLst>
                                        </p:cTn>
                                        <p:tgtEl>
                                          <p:spTgt spid="73"/>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nodeType="clickEffect">
                                  <p:stCondLst>
                                    <p:cond delay="0"/>
                                  </p:stCondLst>
                                  <p:childTnLst>
                                    <p:set>
                                      <p:cBhvr>
                                        <p:cTn id="185" dur="1" fill="hold">
                                          <p:stCondLst>
                                            <p:cond delay="0"/>
                                          </p:stCondLst>
                                        </p:cTn>
                                        <p:tgtEl>
                                          <p:spTgt spid="71"/>
                                        </p:tgtEl>
                                        <p:attrNameLst>
                                          <p:attrName>style.visibility</p:attrName>
                                        </p:attrNameLst>
                                      </p:cBhvr>
                                      <p:to>
                                        <p:strVal val="visible"/>
                                      </p:to>
                                    </p:set>
                                  </p:childTnLst>
                                </p:cTn>
                              </p:par>
                              <p:par>
                                <p:cTn id="186" presetID="1" presetClass="entr" presetSubtype="0" fill="hold" nodeType="withEffect">
                                  <p:stCondLst>
                                    <p:cond delay="0"/>
                                  </p:stCondLst>
                                  <p:childTnLst>
                                    <p:set>
                                      <p:cBhvr>
                                        <p:cTn id="187" dur="1" fill="hold">
                                          <p:stCondLst>
                                            <p:cond delay="0"/>
                                          </p:stCondLst>
                                        </p:cTn>
                                        <p:tgtEl>
                                          <p:spTgt spid="74"/>
                                        </p:tgtEl>
                                        <p:attrNameLst>
                                          <p:attrName>style.visibility</p:attrName>
                                        </p:attrNameLst>
                                      </p:cBhvr>
                                      <p:to>
                                        <p:strVal val="visible"/>
                                      </p:to>
                                    </p:set>
                                  </p:childTnLst>
                                </p:cTn>
                              </p:par>
                              <p:par>
                                <p:cTn id="188" presetID="1" presetClass="entr" presetSubtype="0" fill="hold" nodeType="withEffect">
                                  <p:stCondLst>
                                    <p:cond delay="0"/>
                                  </p:stCondLst>
                                  <p:childTnLst>
                                    <p:set>
                                      <p:cBhvr>
                                        <p:cTn id="189" dur="1" fill="hold">
                                          <p:stCondLst>
                                            <p:cond delay="0"/>
                                          </p:stCondLst>
                                        </p:cTn>
                                        <p:tgtEl>
                                          <p:spTgt spid="75"/>
                                        </p:tgtEl>
                                        <p:attrNameLst>
                                          <p:attrName>style.visibility</p:attrName>
                                        </p:attrNameLst>
                                      </p:cBhvr>
                                      <p:to>
                                        <p:strVal val="visible"/>
                                      </p:to>
                                    </p:set>
                                  </p:childTnLst>
                                </p:cTn>
                              </p:par>
                              <p:par>
                                <p:cTn id="190" presetID="1" presetClass="entr" presetSubtype="0" fill="hold" nodeType="withEffect">
                                  <p:stCondLst>
                                    <p:cond delay="0"/>
                                  </p:stCondLst>
                                  <p:childTnLst>
                                    <p:set>
                                      <p:cBhvr>
                                        <p:cTn id="191" dur="1" fill="hold">
                                          <p:stCondLst>
                                            <p:cond delay="0"/>
                                          </p:stCondLst>
                                        </p:cTn>
                                        <p:tgtEl>
                                          <p:spTgt spid="76"/>
                                        </p:tgtEl>
                                        <p:attrNameLst>
                                          <p:attrName>style.visibility</p:attrName>
                                        </p:attrNameLst>
                                      </p:cBhvr>
                                      <p:to>
                                        <p:strVal val="visible"/>
                                      </p:to>
                                    </p:set>
                                  </p:childTnLst>
                                </p:cTn>
                              </p:par>
                              <p:par>
                                <p:cTn id="192" presetID="1" presetClass="entr" presetSubtype="0" fill="hold" nodeType="withEffect">
                                  <p:stCondLst>
                                    <p:cond delay="0"/>
                                  </p:stCondLst>
                                  <p:childTnLst>
                                    <p:set>
                                      <p:cBhvr>
                                        <p:cTn id="193" dur="1" fill="hold">
                                          <p:stCondLst>
                                            <p:cond delay="0"/>
                                          </p:stCondLst>
                                        </p:cTn>
                                        <p:tgtEl>
                                          <p:spTgt spid="77"/>
                                        </p:tgtEl>
                                        <p:attrNameLst>
                                          <p:attrName>style.visibility</p:attrName>
                                        </p:attrNameLst>
                                      </p:cBhvr>
                                      <p:to>
                                        <p:strVal val="visible"/>
                                      </p:to>
                                    </p:set>
                                  </p:childTnLst>
                                </p:cTn>
                              </p:par>
                              <p:par>
                                <p:cTn id="194" presetID="1" presetClass="entr" presetSubtype="0"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childTnLst>
                                </p:cTn>
                              </p:par>
                              <p:par>
                                <p:cTn id="196" presetID="1"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childTnLst>
                                </p:cTn>
                              </p:par>
                              <p:par>
                                <p:cTn id="198" presetID="1" presetClass="entr" presetSubtype="0" fill="hold" nodeType="withEffect">
                                  <p:stCondLst>
                                    <p:cond delay="0"/>
                                  </p:stCondLst>
                                  <p:childTnLst>
                                    <p:set>
                                      <p:cBhvr>
                                        <p:cTn id="199" dur="1" fill="hold">
                                          <p:stCondLst>
                                            <p:cond delay="0"/>
                                          </p:stCondLst>
                                        </p:cTn>
                                        <p:tgtEl>
                                          <p:spTgt spid="80"/>
                                        </p:tgtEl>
                                        <p:attrNameLst>
                                          <p:attrName>style.visibility</p:attrName>
                                        </p:attrNameLst>
                                      </p:cBhvr>
                                      <p:to>
                                        <p:strVal val="visible"/>
                                      </p:to>
                                    </p:set>
                                  </p:childTnLst>
                                </p:cTn>
                              </p:par>
                              <p:par>
                                <p:cTn id="200" presetID="1" presetClass="entr" presetSubtype="0" fill="hold" nodeType="withEffect">
                                  <p:stCondLst>
                                    <p:cond delay="0"/>
                                  </p:stCondLst>
                                  <p:childTnLst>
                                    <p:set>
                                      <p:cBhvr>
                                        <p:cTn id="201" dur="1" fill="hold">
                                          <p:stCondLst>
                                            <p:cond delay="0"/>
                                          </p:stCondLst>
                                        </p:cTn>
                                        <p:tgtEl>
                                          <p:spTgt spid="81"/>
                                        </p:tgtEl>
                                        <p:attrNameLst>
                                          <p:attrName>style.visibility</p:attrName>
                                        </p:attrNameLst>
                                      </p:cBhvr>
                                      <p:to>
                                        <p:strVal val="visible"/>
                                      </p:to>
                                    </p:set>
                                  </p:childTnLst>
                                </p:cTn>
                              </p:par>
                              <p:par>
                                <p:cTn id="202" presetID="1" presetClass="entr" presetSubtype="0" fill="hold" nodeType="withEffect">
                                  <p:stCondLst>
                                    <p:cond delay="0"/>
                                  </p:stCondLst>
                                  <p:childTnLst>
                                    <p:set>
                                      <p:cBhvr>
                                        <p:cTn id="203" dur="1" fill="hold">
                                          <p:stCondLst>
                                            <p:cond delay="0"/>
                                          </p:stCondLst>
                                        </p:cTn>
                                        <p:tgtEl>
                                          <p:spTgt spid="82"/>
                                        </p:tgtEl>
                                        <p:attrNameLst>
                                          <p:attrName>style.visibility</p:attrName>
                                        </p:attrNameLst>
                                      </p:cBhvr>
                                      <p:to>
                                        <p:strVal val="visible"/>
                                      </p:to>
                                    </p:set>
                                  </p:childTnLst>
                                </p:cTn>
                              </p:par>
                              <p:par>
                                <p:cTn id="204" presetID="1" presetClass="entr" presetSubtype="0" fill="hold" nodeType="withEffect">
                                  <p:stCondLst>
                                    <p:cond delay="0"/>
                                  </p:stCondLst>
                                  <p:childTnLst>
                                    <p:set>
                                      <p:cBhvr>
                                        <p:cTn id="205" dur="1" fill="hold">
                                          <p:stCondLst>
                                            <p:cond delay="0"/>
                                          </p:stCondLst>
                                        </p:cTn>
                                        <p:tgtEl>
                                          <p:spTgt spid="83"/>
                                        </p:tgtEl>
                                        <p:attrNameLst>
                                          <p:attrName>style.visibility</p:attrName>
                                        </p:attrNameLst>
                                      </p:cBhvr>
                                      <p:to>
                                        <p:strVal val="visible"/>
                                      </p:to>
                                    </p:set>
                                  </p:childTnLst>
                                </p:cTn>
                              </p:par>
                              <p:par>
                                <p:cTn id="206" presetID="1" presetClass="entr" presetSubtype="0" fill="hold" nodeType="withEffect">
                                  <p:stCondLst>
                                    <p:cond delay="0"/>
                                  </p:stCondLst>
                                  <p:childTnLst>
                                    <p:set>
                                      <p:cBhvr>
                                        <p:cTn id="207" dur="1" fill="hold">
                                          <p:stCondLst>
                                            <p:cond delay="0"/>
                                          </p:stCondLst>
                                        </p:cTn>
                                        <p:tgtEl>
                                          <p:spTgt spid="84"/>
                                        </p:tgtEl>
                                        <p:attrNameLst>
                                          <p:attrName>style.visibility</p:attrName>
                                        </p:attrNameLst>
                                      </p:cBhvr>
                                      <p:to>
                                        <p:strVal val="visible"/>
                                      </p:to>
                                    </p:set>
                                  </p:childTnLst>
                                </p:cTn>
                              </p:par>
                              <p:par>
                                <p:cTn id="208" presetID="1" presetClass="entr" presetSubtype="0" fill="hold" nodeType="withEffect">
                                  <p:stCondLst>
                                    <p:cond delay="0"/>
                                  </p:stCondLst>
                                  <p:childTnLst>
                                    <p:set>
                                      <p:cBhvr>
                                        <p:cTn id="209" dur="1" fill="hold">
                                          <p:stCondLst>
                                            <p:cond delay="0"/>
                                          </p:stCondLst>
                                        </p:cTn>
                                        <p:tgtEl>
                                          <p:spTgt spid="85"/>
                                        </p:tgtEl>
                                        <p:attrNameLst>
                                          <p:attrName>style.visibility</p:attrName>
                                        </p:attrNameLst>
                                      </p:cBhvr>
                                      <p:to>
                                        <p:strVal val="visible"/>
                                      </p:to>
                                    </p:set>
                                  </p:childTnLst>
                                </p:cTn>
                              </p:par>
                              <p:par>
                                <p:cTn id="210" presetID="1" presetClass="entr" presetSubtype="0" fill="hold" nodeType="withEffect">
                                  <p:stCondLst>
                                    <p:cond delay="0"/>
                                  </p:stCondLst>
                                  <p:childTnLst>
                                    <p:set>
                                      <p:cBhvr>
                                        <p:cTn id="211" dur="1" fill="hold">
                                          <p:stCondLst>
                                            <p:cond delay="0"/>
                                          </p:stCondLst>
                                        </p:cTn>
                                        <p:tgtEl>
                                          <p:spTgt spid="86"/>
                                        </p:tgtEl>
                                        <p:attrNameLst>
                                          <p:attrName>style.visibility</p:attrName>
                                        </p:attrNameLst>
                                      </p:cBhvr>
                                      <p:to>
                                        <p:strVal val="visible"/>
                                      </p:to>
                                    </p:set>
                                  </p:childTnLst>
                                </p:cTn>
                              </p:par>
                              <p:par>
                                <p:cTn id="212" presetID="1" presetClass="entr" presetSubtype="0" fill="hold" nodeType="withEffect">
                                  <p:stCondLst>
                                    <p:cond delay="0"/>
                                  </p:stCondLst>
                                  <p:childTnLst>
                                    <p:set>
                                      <p:cBhvr>
                                        <p:cTn id="213" dur="1" fill="hold">
                                          <p:stCondLst>
                                            <p:cond delay="0"/>
                                          </p:stCondLst>
                                        </p:cTn>
                                        <p:tgtEl>
                                          <p:spTgt spid="87"/>
                                        </p:tgtEl>
                                        <p:attrNameLst>
                                          <p:attrName>style.visibility</p:attrName>
                                        </p:attrNameLst>
                                      </p:cBhvr>
                                      <p:to>
                                        <p:strVal val="visible"/>
                                      </p:to>
                                    </p:set>
                                  </p:childTnLst>
                                </p:cTn>
                              </p:par>
                              <p:par>
                                <p:cTn id="214" presetID="1" presetClass="entr" presetSubtype="0" fill="hold" nodeType="withEffect">
                                  <p:stCondLst>
                                    <p:cond delay="0"/>
                                  </p:stCondLst>
                                  <p:childTnLst>
                                    <p:set>
                                      <p:cBhvr>
                                        <p:cTn id="215" dur="1" fill="hold">
                                          <p:stCondLst>
                                            <p:cond delay="0"/>
                                          </p:stCondLst>
                                        </p:cTn>
                                        <p:tgtEl>
                                          <p:spTgt spid="88"/>
                                        </p:tgtEl>
                                        <p:attrNameLst>
                                          <p:attrName>style.visibility</p:attrName>
                                        </p:attrNameLst>
                                      </p:cBhvr>
                                      <p:to>
                                        <p:strVal val="visible"/>
                                      </p:to>
                                    </p:set>
                                  </p:childTnLst>
                                </p:cTn>
                              </p:par>
                              <p:par>
                                <p:cTn id="216" presetID="1" presetClass="entr" presetSubtype="0" fill="hold" nodeType="withEffect">
                                  <p:stCondLst>
                                    <p:cond delay="0"/>
                                  </p:stCondLst>
                                  <p:childTnLst>
                                    <p:set>
                                      <p:cBhvr>
                                        <p:cTn id="217" dur="1" fill="hold">
                                          <p:stCondLst>
                                            <p:cond delay="0"/>
                                          </p:stCondLst>
                                        </p:cTn>
                                        <p:tgtEl>
                                          <p:spTgt spid="89"/>
                                        </p:tgtEl>
                                        <p:attrNameLst>
                                          <p:attrName>style.visibility</p:attrName>
                                        </p:attrNameLst>
                                      </p:cBhvr>
                                      <p:to>
                                        <p:strVal val="visible"/>
                                      </p:to>
                                    </p:set>
                                  </p:childTnLst>
                                </p:cTn>
                              </p:par>
                              <p:par>
                                <p:cTn id="218" presetID="1" presetClass="entr" presetSubtype="0" fill="hold" nodeType="withEffect">
                                  <p:stCondLst>
                                    <p:cond delay="0"/>
                                  </p:stCondLst>
                                  <p:childTnLst>
                                    <p:set>
                                      <p:cBhvr>
                                        <p:cTn id="219" dur="1" fill="hold">
                                          <p:stCondLst>
                                            <p:cond delay="0"/>
                                          </p:stCondLst>
                                        </p:cTn>
                                        <p:tgtEl>
                                          <p:spTgt spid="90"/>
                                        </p:tgtEl>
                                        <p:attrNameLst>
                                          <p:attrName>style.visibility</p:attrName>
                                        </p:attrNameLst>
                                      </p:cBhvr>
                                      <p:to>
                                        <p:strVal val="visible"/>
                                      </p:to>
                                    </p:set>
                                  </p:childTnLst>
                                </p:cTn>
                              </p:par>
                              <p:par>
                                <p:cTn id="220" presetID="1" presetClass="entr" presetSubtype="0" fill="hold" nodeType="withEffect">
                                  <p:stCondLst>
                                    <p:cond delay="0"/>
                                  </p:stCondLst>
                                  <p:childTnLst>
                                    <p:set>
                                      <p:cBhvr>
                                        <p:cTn id="221" dur="1" fill="hold">
                                          <p:stCondLst>
                                            <p:cond delay="0"/>
                                          </p:stCondLst>
                                        </p:cTn>
                                        <p:tgtEl>
                                          <p:spTgt spid="91"/>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presetID="2" presetClass="entr" presetSubtype="4" fill="hold" grpId="0" nodeType="clickEffect">
                                  <p:stCondLst>
                                    <p:cond delay="0"/>
                                  </p:stCondLst>
                                  <p:childTnLst>
                                    <p:set>
                                      <p:cBhvr>
                                        <p:cTn id="225" dur="1" fill="hold">
                                          <p:stCondLst>
                                            <p:cond delay="0"/>
                                          </p:stCondLst>
                                        </p:cTn>
                                        <p:tgtEl>
                                          <p:spTgt spid="102"/>
                                        </p:tgtEl>
                                        <p:attrNameLst>
                                          <p:attrName>style.visibility</p:attrName>
                                        </p:attrNameLst>
                                      </p:cBhvr>
                                      <p:to>
                                        <p:strVal val="visible"/>
                                      </p:to>
                                    </p:set>
                                    <p:anim calcmode="lin" valueType="num">
                                      <p:cBhvr additive="base">
                                        <p:cTn id="226" dur="500" fill="hold"/>
                                        <p:tgtEl>
                                          <p:spTgt spid="102"/>
                                        </p:tgtEl>
                                        <p:attrNameLst>
                                          <p:attrName>ppt_x</p:attrName>
                                        </p:attrNameLst>
                                      </p:cBhvr>
                                      <p:tavLst>
                                        <p:tav tm="0">
                                          <p:val>
                                            <p:strVal val="#ppt_x"/>
                                          </p:val>
                                        </p:tav>
                                        <p:tav tm="100000">
                                          <p:val>
                                            <p:strVal val="#ppt_x"/>
                                          </p:val>
                                        </p:tav>
                                      </p:tavLst>
                                    </p:anim>
                                    <p:anim calcmode="lin" valueType="num">
                                      <p:cBhvr additive="base">
                                        <p:cTn id="227" dur="500" fill="hold"/>
                                        <p:tgtEl>
                                          <p:spTgt spid="102"/>
                                        </p:tgtEl>
                                        <p:attrNameLst>
                                          <p:attrName>ppt_y</p:attrName>
                                        </p:attrNameLst>
                                      </p:cBhvr>
                                      <p:tavLst>
                                        <p:tav tm="0">
                                          <p:val>
                                            <p:strVal val="1+#ppt_h/2"/>
                                          </p:val>
                                        </p:tav>
                                        <p:tav tm="100000">
                                          <p:val>
                                            <p:strVal val="#ppt_y"/>
                                          </p:val>
                                        </p:tav>
                                      </p:tavLst>
                                    </p:anim>
                                  </p:childTnLst>
                                </p:cTn>
                              </p:par>
                              <p:par>
                                <p:cTn id="228" presetID="1" presetClass="entr" presetSubtype="0" fill="hold" nodeType="withEffect">
                                  <p:stCondLst>
                                    <p:cond delay="0"/>
                                  </p:stCondLst>
                                  <p:childTnLst>
                                    <p:set>
                                      <p:cBhvr>
                                        <p:cTn id="229" dur="1" fill="hold">
                                          <p:stCondLst>
                                            <p:cond delay="0"/>
                                          </p:stCondLst>
                                        </p:cTn>
                                        <p:tgtEl>
                                          <p:spTgt spid="36"/>
                                        </p:tgtEl>
                                        <p:attrNameLst>
                                          <p:attrName>style.visibility</p:attrName>
                                        </p:attrNameLst>
                                      </p:cBhvr>
                                      <p:to>
                                        <p:strVal val="visible"/>
                                      </p:to>
                                    </p:set>
                                  </p:childTnLst>
                                </p:cTn>
                              </p:par>
                              <p:par>
                                <p:cTn id="230" presetID="1" presetClass="entr" presetSubtype="0" fill="hold" nodeType="withEffect">
                                  <p:stCondLst>
                                    <p:cond delay="0"/>
                                  </p:stCondLst>
                                  <p:childTnLst>
                                    <p:set>
                                      <p:cBhvr>
                                        <p:cTn id="231" dur="1" fill="hold">
                                          <p:stCondLst>
                                            <p:cond delay="0"/>
                                          </p:stCondLst>
                                        </p:cTn>
                                        <p:tgtEl>
                                          <p:spTgt spid="45"/>
                                        </p:tgtEl>
                                        <p:attrNameLst>
                                          <p:attrName>style.visibility</p:attrName>
                                        </p:attrNameLst>
                                      </p:cBhvr>
                                      <p:to>
                                        <p:strVal val="visible"/>
                                      </p:to>
                                    </p:set>
                                  </p:childTnLst>
                                </p:cTn>
                              </p:par>
                              <p:par>
                                <p:cTn id="232" presetID="1" presetClass="entr" presetSubtype="0" fill="hold" nodeType="withEffect">
                                  <p:stCondLst>
                                    <p:cond delay="0"/>
                                  </p:stCondLst>
                                  <p:childTnLst>
                                    <p:set>
                                      <p:cBhvr>
                                        <p:cTn id="233" dur="1" fill="hold">
                                          <p:stCondLst>
                                            <p:cond delay="0"/>
                                          </p:stCondLst>
                                        </p:cTn>
                                        <p:tgtEl>
                                          <p:spTgt spid="50"/>
                                        </p:tgtEl>
                                        <p:attrNameLst>
                                          <p:attrName>style.visibility</p:attrName>
                                        </p:attrNameLst>
                                      </p:cBhvr>
                                      <p:to>
                                        <p:strVal val="visible"/>
                                      </p:to>
                                    </p:set>
                                  </p:childTnLst>
                                </p:cTn>
                              </p:par>
                              <p:par>
                                <p:cTn id="234" presetID="1" presetClass="entr" presetSubtype="0" fill="hold" nodeType="withEffect">
                                  <p:stCondLst>
                                    <p:cond delay="0"/>
                                  </p:stCondLst>
                                  <p:childTnLst>
                                    <p:set>
                                      <p:cBhvr>
                                        <p:cTn id="235" dur="1" fill="hold">
                                          <p:stCondLst>
                                            <p:cond delay="0"/>
                                          </p:stCondLst>
                                        </p:cTn>
                                        <p:tgtEl>
                                          <p:spTgt spid="55"/>
                                        </p:tgtEl>
                                        <p:attrNameLst>
                                          <p:attrName>style.visibility</p:attrName>
                                        </p:attrNameLst>
                                      </p:cBhvr>
                                      <p:to>
                                        <p:strVal val="visible"/>
                                      </p:to>
                                    </p:set>
                                  </p:childTnLst>
                                </p:cTn>
                              </p:par>
                              <p:par>
                                <p:cTn id="236" presetID="1" presetClass="entr" presetSubtype="0" fill="hold" nodeType="withEffect">
                                  <p:stCondLst>
                                    <p:cond delay="0"/>
                                  </p:stCondLst>
                                  <p:childTnLst>
                                    <p:set>
                                      <p:cBhvr>
                                        <p:cTn id="237" dur="1" fill="hold">
                                          <p:stCondLst>
                                            <p:cond delay="0"/>
                                          </p:stCondLst>
                                        </p:cTn>
                                        <p:tgtEl>
                                          <p:spTgt spid="58"/>
                                        </p:tgtEl>
                                        <p:attrNameLst>
                                          <p:attrName>style.visibility</p:attrName>
                                        </p:attrNameLst>
                                      </p:cBhvr>
                                      <p:to>
                                        <p:strVal val="visible"/>
                                      </p:to>
                                    </p:set>
                                  </p:childTnLst>
                                </p:cTn>
                              </p:par>
                              <p:par>
                                <p:cTn id="238" presetID="1" presetClass="entr" presetSubtype="0" fill="hold" nodeType="withEffect">
                                  <p:stCondLst>
                                    <p:cond delay="0"/>
                                  </p:stCondLst>
                                  <p:childTnLst>
                                    <p:set>
                                      <p:cBhvr>
                                        <p:cTn id="239"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8" grpId="0"/>
      <p:bldP spid="99" grpId="0"/>
      <p:bldP spid="100" grpId="0"/>
      <p:bldP spid="101" grpId="0"/>
      <p:bldP spid="1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Release of Insect Carrying Dominant Lethal [RIDL]</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94912" y="1642224"/>
            <a:ext cx="8677297" cy="4311775"/>
          </a:xfrm>
        </p:spPr>
        <p:txBody>
          <a:bodyPr>
            <a:normAutofit/>
          </a:bodyPr>
          <a:lstStyle/>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The advancement of SIT lead to a technique called RIDL.</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Release of Insects carrying Dominant Lethal (RIDL) is a control strategy using genetically engineered insects that have (carry) a lethal gene in their genome (an organism's DNA).</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Here, the radiation part in SIT is replaced with genetically modified mosquitoes, thereby giving higher flexibility.</a:t>
            </a:r>
          </a:p>
          <a:p>
            <a:pPr marL="0" indent="0" algn="just">
              <a:spcBef>
                <a:spcPts val="400"/>
              </a:spcBef>
              <a:spcAft>
                <a:spcPts val="400"/>
              </a:spcAft>
              <a:buNone/>
            </a:pPr>
            <a:endParaRPr lang="en-US" sz="1400" dirty="0">
              <a:latin typeface="Times New Roman" panose="02020603050405020304" pitchFamily="18" charset="0"/>
              <a:cs typeface="Times New Roman" panose="02020603050405020304" pitchFamily="18" charset="0"/>
            </a:endParaRPr>
          </a:p>
          <a:p>
            <a:pPr marL="0" indent="0" algn="just">
              <a:spcBef>
                <a:spcPts val="400"/>
              </a:spcBef>
              <a:spcAft>
                <a:spcPts val="400"/>
              </a:spcAft>
              <a:buNone/>
            </a:pPr>
            <a:r>
              <a:rPr lang="en-US" sz="1400" u="sng" dirty="0">
                <a:latin typeface="Times New Roman" panose="02020603050405020304" pitchFamily="18" charset="0"/>
                <a:cs typeface="Times New Roman" panose="02020603050405020304" pitchFamily="18" charset="0"/>
              </a:rPr>
              <a:t>There are two types of RIDL techniques as shown below:</a:t>
            </a:r>
          </a:p>
          <a:p>
            <a:pPr marL="342900" indent="-342900" algn="just">
              <a:spcBef>
                <a:spcPts val="400"/>
              </a:spcBef>
              <a:spcAft>
                <a:spcPts val="400"/>
              </a:spcAft>
              <a:buFont typeface="+mj-lt"/>
              <a:buAutoNum type="arabicPeriod"/>
            </a:pPr>
            <a:r>
              <a:rPr lang="en-US" sz="1400" b="1" dirty="0">
                <a:latin typeface="Times New Roman" panose="02020603050405020304" pitchFamily="18" charset="0"/>
                <a:cs typeface="Times New Roman" panose="02020603050405020304" pitchFamily="18" charset="0"/>
              </a:rPr>
              <a:t>Bi-Sex RIDL:</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In Bi-Sex Release of Insect Carrying Dominant Lethal technique the heterozygous offspring are killed by the inherited lethal gene.</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Bi-sex RIDL will cause that both male and female offspring die before adulthood.</a:t>
            </a:r>
          </a:p>
          <a:p>
            <a:pPr algn="just">
              <a:spcBef>
                <a:spcPts val="400"/>
              </a:spcBef>
              <a:spcAft>
                <a:spcPts val="400"/>
              </a:spcAft>
            </a:pPr>
            <a:endParaRPr lang="en-US" sz="1400" dirty="0">
              <a:latin typeface="Times New Roman" panose="02020603050405020304" pitchFamily="18" charset="0"/>
              <a:cs typeface="Times New Roman" panose="02020603050405020304" pitchFamily="18" charset="0"/>
            </a:endParaRPr>
          </a:p>
          <a:p>
            <a:pPr marL="342900" indent="-342900" algn="just">
              <a:spcBef>
                <a:spcPts val="400"/>
              </a:spcBef>
              <a:spcAft>
                <a:spcPts val="400"/>
              </a:spcAft>
              <a:buAutoNum type="arabicPeriod" startAt="2"/>
            </a:pPr>
            <a:r>
              <a:rPr lang="en-US" sz="1400" b="1" dirty="0">
                <a:latin typeface="Times New Roman" panose="02020603050405020304" pitchFamily="18" charset="0"/>
                <a:cs typeface="Times New Roman" panose="02020603050405020304" pitchFamily="18" charset="0"/>
              </a:rPr>
              <a:t>FS-RIDL:</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Female Offspring's will die at the end.</a:t>
            </a:r>
          </a:p>
          <a:p>
            <a:pPr algn="just">
              <a:spcBef>
                <a:spcPts val="400"/>
              </a:spcBef>
              <a:spcAft>
                <a:spcPts val="400"/>
              </a:spcAft>
            </a:pPr>
            <a:r>
              <a:rPr lang="en-US" sz="1400" dirty="0">
                <a:latin typeface="Times New Roman" panose="02020603050405020304" pitchFamily="18" charset="0"/>
                <a:cs typeface="Times New Roman" panose="02020603050405020304" pitchFamily="18" charset="0"/>
              </a:rPr>
              <a:t>Heterozygous male offspring's will be alive.</a:t>
            </a:r>
          </a:p>
          <a:p>
            <a:pPr marL="0" indent="0" algn="just">
              <a:spcBef>
                <a:spcPts val="400"/>
              </a:spcBef>
              <a:spcAft>
                <a:spcPts val="400"/>
              </a:spcAft>
              <a:buNone/>
            </a:pPr>
            <a:endParaRPr lang="en-US" sz="1400"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4</a:t>
            </a:fld>
            <a:endParaRPr lang="en-US" dirty="0"/>
          </a:p>
        </p:txBody>
      </p:sp>
      <p:sp>
        <p:nvSpPr>
          <p:cNvPr id="19" name="Footer Placeholder 5">
            <a:extLst>
              <a:ext uri="{FF2B5EF4-FFF2-40B4-BE49-F238E27FC236}">
                <a16:creationId xmlns:a16="http://schemas.microsoft.com/office/drawing/2014/main" id="{3A123A15-3749-4503-8023-C5AB71F7A888}"/>
              </a:ext>
            </a:extLst>
          </p:cNvPr>
          <p:cNvSpPr>
            <a:spLocks noGrp="1"/>
          </p:cNvSpPr>
          <p:nvPr>
            <p:ph type="ftr" sz="quarter" idx="11"/>
          </p:nvPr>
        </p:nvSpPr>
        <p:spPr>
          <a:xfrm>
            <a:off x="195263" y="6300748"/>
            <a:ext cx="4196115" cy="250336"/>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Tree>
    <p:extLst>
      <p:ext uri="{BB962C8B-B14F-4D97-AF65-F5344CB8AC3E}">
        <p14:creationId xmlns:p14="http://schemas.microsoft.com/office/powerpoint/2010/main" val="3707893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5</a:t>
            </a:fld>
            <a:endParaRPr lang="en-US" dirty="0"/>
          </a:p>
        </p:txBody>
      </p:sp>
      <p:sp>
        <p:nvSpPr>
          <p:cNvPr id="18" name="Footer Placeholder 5">
            <a:extLst>
              <a:ext uri="{FF2B5EF4-FFF2-40B4-BE49-F238E27FC236}">
                <a16:creationId xmlns:a16="http://schemas.microsoft.com/office/drawing/2014/main" id="{315AB9C6-6F4A-47E7-9FEE-35B4B856A189}"/>
              </a:ext>
            </a:extLst>
          </p:cNvPr>
          <p:cNvSpPr>
            <a:spLocks noGrp="1"/>
          </p:cNvSpPr>
          <p:nvPr>
            <p:ph type="ftr" sz="quarter" idx="11"/>
          </p:nvPr>
        </p:nvSpPr>
        <p:spPr>
          <a:xfrm>
            <a:off x="195263" y="6300748"/>
            <a:ext cx="4173537" cy="250336"/>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3" name="TextBox 2">
            <a:extLst>
              <a:ext uri="{FF2B5EF4-FFF2-40B4-BE49-F238E27FC236}">
                <a16:creationId xmlns:a16="http://schemas.microsoft.com/office/drawing/2014/main" id="{2E318857-D1BC-48EF-8228-2180299F8BCD}"/>
              </a:ext>
            </a:extLst>
          </p:cNvPr>
          <p:cNvSpPr txBox="1"/>
          <p:nvPr/>
        </p:nvSpPr>
        <p:spPr>
          <a:xfrm>
            <a:off x="602974" y="1778781"/>
            <a:ext cx="7938052" cy="2677656"/>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Bi-Sex RIDL </a:t>
            </a:r>
            <a:r>
              <a:rPr lang="en-US" sz="1400" dirty="0">
                <a:latin typeface="Times New Roman" panose="02020603050405020304" pitchFamily="18" charset="0"/>
                <a:cs typeface="Times New Roman" panose="02020603050405020304" pitchFamily="18" charset="0"/>
              </a:rPr>
              <a:t>method requires repeated releases of the GMO mosquitoes(engineered mosquitoes) into the wild. </a:t>
            </a:r>
          </a:p>
          <a:p>
            <a:pPr marL="285750"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Bi-Sex RIDL </a:t>
            </a:r>
            <a:r>
              <a:rPr lang="en-US" sz="1400" dirty="0">
                <a:latin typeface="Times New Roman" panose="02020603050405020304" pitchFamily="18" charset="0"/>
                <a:cs typeface="Times New Roman" panose="02020603050405020304" pitchFamily="18" charset="0"/>
              </a:rPr>
              <a:t>could significantly reduce the population but hard to eradicate a mosquito population entirely.</a:t>
            </a:r>
          </a:p>
          <a:p>
            <a:pPr marL="285750"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Fs-RIDL</a:t>
            </a:r>
            <a:r>
              <a:rPr lang="en-US" sz="1400" dirty="0">
                <a:latin typeface="Times New Roman" panose="02020603050405020304" pitchFamily="18" charset="0"/>
                <a:cs typeface="Times New Roman" panose="02020603050405020304" pitchFamily="18" charset="0"/>
              </a:rPr>
              <a:t> (female specific) targets the female offspring, ensuring they fail to survive until adulthood.</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In </a:t>
            </a:r>
            <a:r>
              <a:rPr lang="en-US" sz="1400" b="1" dirty="0">
                <a:latin typeface="Times New Roman" panose="02020603050405020304" pitchFamily="18" charset="0"/>
                <a:cs typeface="Times New Roman" panose="02020603050405020304" pitchFamily="18" charset="0"/>
              </a:rPr>
              <a:t>Fs-RIDL</a:t>
            </a:r>
            <a:r>
              <a:rPr lang="en-US" sz="1400" dirty="0">
                <a:latin typeface="Times New Roman" panose="02020603050405020304" pitchFamily="18" charset="0"/>
                <a:cs typeface="Times New Roman" panose="02020603050405020304" pitchFamily="18" charset="0"/>
              </a:rPr>
              <a:t> , male offspring will mature with the lethal gene and continue to mate with another wild female. In favorable circumstances the modified gene is spread automatically. </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Therefore, reducing the number of females will clearly lead to a reduction in the total population in the next generation, this strategy controls, and may ultimately eradicate the target population. Hence, we prefer </a:t>
            </a:r>
            <a:r>
              <a:rPr lang="en-US" sz="1400" b="1" dirty="0">
                <a:latin typeface="Times New Roman" panose="02020603050405020304" pitchFamily="18" charset="0"/>
                <a:cs typeface="Times New Roman" panose="02020603050405020304" pitchFamily="18" charset="0"/>
              </a:rPr>
              <a:t>Fs-RIDL</a:t>
            </a:r>
            <a:r>
              <a:rPr lang="en-US" sz="1400" dirty="0">
                <a:latin typeface="Times New Roman" panose="02020603050405020304" pitchFamily="18" charset="0"/>
                <a:cs typeface="Times New Roman" panose="02020603050405020304" pitchFamily="18" charset="0"/>
              </a:rPr>
              <a:t> over </a:t>
            </a:r>
            <a:r>
              <a:rPr lang="en-US" sz="1400" b="1" dirty="0">
                <a:latin typeface="Times New Roman" panose="02020603050405020304" pitchFamily="18" charset="0"/>
                <a:cs typeface="Times New Roman" panose="02020603050405020304" pitchFamily="18" charset="0"/>
              </a:rPr>
              <a:t>Bi-Sex RIDL</a:t>
            </a:r>
            <a:r>
              <a:rPr lang="en-US" sz="1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4200DC1-1C82-4005-BF61-89DEBA45BCD4}"/>
              </a:ext>
            </a:extLst>
          </p:cNvPr>
          <p:cNvSpPr txBox="1"/>
          <p:nvPr/>
        </p:nvSpPr>
        <p:spPr>
          <a:xfrm>
            <a:off x="470452" y="650045"/>
            <a:ext cx="7172125" cy="507831"/>
          </a:xfrm>
          <a:prstGeom prst="rect">
            <a:avLst/>
          </a:prstGeom>
          <a:noFill/>
        </p:spPr>
        <p:txBody>
          <a:bodyPr wrap="square">
            <a:spAutoFit/>
          </a:bodyPr>
          <a:lstStyle/>
          <a:p>
            <a:r>
              <a:rPr lang="en-US" sz="2700" b="1" dirty="0">
                <a:latin typeface="+mj-lt"/>
              </a:rPr>
              <a:t>Why Fs-RIDL Over Bi-Sex RIDL?</a:t>
            </a:r>
            <a:endParaRPr lang="en-CA" sz="2700" dirty="0">
              <a:latin typeface="+mj-lt"/>
            </a:endParaRPr>
          </a:p>
        </p:txBody>
      </p:sp>
    </p:spTree>
    <p:extLst>
      <p:ext uri="{BB962C8B-B14F-4D97-AF65-F5344CB8AC3E}">
        <p14:creationId xmlns:p14="http://schemas.microsoft.com/office/powerpoint/2010/main" val="31841379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6</a:t>
            </a:fld>
            <a:endParaRPr lang="en-US" dirty="0"/>
          </a:p>
        </p:txBody>
      </p:sp>
      <p:sp>
        <p:nvSpPr>
          <p:cNvPr id="8" name="Footer Placeholder 5">
            <a:extLst>
              <a:ext uri="{FF2B5EF4-FFF2-40B4-BE49-F238E27FC236}">
                <a16:creationId xmlns:a16="http://schemas.microsoft.com/office/drawing/2014/main" id="{B4F88074-428E-4D75-8AFC-C8035962795E}"/>
              </a:ext>
            </a:extLst>
          </p:cNvPr>
          <p:cNvSpPr>
            <a:spLocks noGrp="1"/>
          </p:cNvSpPr>
          <p:nvPr>
            <p:ph type="ftr" sz="quarter" idx="11"/>
          </p:nvPr>
        </p:nvSpPr>
        <p:spPr>
          <a:xfrm>
            <a:off x="195263" y="6276945"/>
            <a:ext cx="4173537" cy="262850"/>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2" name="TextBox 1">
            <a:extLst>
              <a:ext uri="{FF2B5EF4-FFF2-40B4-BE49-F238E27FC236}">
                <a16:creationId xmlns:a16="http://schemas.microsoft.com/office/drawing/2014/main" id="{054119D1-756E-4178-BF87-4F586D334588}"/>
              </a:ext>
            </a:extLst>
          </p:cNvPr>
          <p:cNvSpPr txBox="1"/>
          <p:nvPr/>
        </p:nvSpPr>
        <p:spPr>
          <a:xfrm>
            <a:off x="569844" y="1532719"/>
            <a:ext cx="8004311"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Agent-based modelling is a type of modelling in which the focus is on representing agents (such as people or animals) and their interactions.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Agent-based models consist of dynamically interacting rule-based agents.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Verification and validation of simulation models is extremely important. Verification involves making sure the implemented model matches the conceptual model, whereas validation ensures that the implemented model has some relationship to the real-world.</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The main advantages in using ABM to simulate the mosquito population suppression system.</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Releasing GMO mosquitoes at different locations will cause different results. This promotes an increased level of user interaction that directly affects the resulting observed behavior. </a:t>
            </a:r>
          </a:p>
          <a:p>
            <a:pPr marL="342900" indent="-342900">
              <a:buFont typeface="+mj-lt"/>
              <a:buAutoNum type="arabicPeriod"/>
            </a:pPr>
            <a:r>
              <a:rPr lang="en-US" sz="1400" dirty="0">
                <a:latin typeface="Times New Roman" panose="02020603050405020304" pitchFamily="18" charset="0"/>
                <a:cs typeface="Times New Roman" panose="02020603050405020304" pitchFamily="18" charset="0"/>
              </a:rPr>
              <a:t>Using a model based solely on equations could not show the actual situation in a wild environment. Therefore, designing and operating an agent-based model to simulate this system is the best way to help us visualize the most efficient way of using novel genetics-based strategies.</a:t>
            </a:r>
          </a:p>
        </p:txBody>
      </p:sp>
      <p:sp>
        <p:nvSpPr>
          <p:cNvPr id="9" name="TextBox 8">
            <a:extLst>
              <a:ext uri="{FF2B5EF4-FFF2-40B4-BE49-F238E27FC236}">
                <a16:creationId xmlns:a16="http://schemas.microsoft.com/office/drawing/2014/main" id="{42B54E1B-F984-4349-8A58-BCCE8FE4FB45}"/>
              </a:ext>
            </a:extLst>
          </p:cNvPr>
          <p:cNvSpPr txBox="1"/>
          <p:nvPr/>
        </p:nvSpPr>
        <p:spPr>
          <a:xfrm>
            <a:off x="569844" y="741790"/>
            <a:ext cx="4572000" cy="507831"/>
          </a:xfrm>
          <a:prstGeom prst="rect">
            <a:avLst/>
          </a:prstGeom>
          <a:noFill/>
        </p:spPr>
        <p:txBody>
          <a:bodyPr wrap="square">
            <a:spAutoFit/>
          </a:bodyPr>
          <a:lstStyle/>
          <a:p>
            <a:r>
              <a:rPr lang="en-US" sz="2700" b="1" dirty="0">
                <a:latin typeface="+mj-lt"/>
              </a:rPr>
              <a:t>Agent Based Modelling</a:t>
            </a:r>
            <a:endParaRPr lang="en-CA" sz="2700" dirty="0">
              <a:latin typeface="+mj-lt"/>
            </a:endParaRPr>
          </a:p>
        </p:txBody>
      </p:sp>
    </p:spTree>
    <p:extLst>
      <p:ext uri="{BB962C8B-B14F-4D97-AF65-F5344CB8AC3E}">
        <p14:creationId xmlns:p14="http://schemas.microsoft.com/office/powerpoint/2010/main" val="126224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7</a:t>
            </a:fld>
            <a:endParaRPr lang="en-US" dirty="0"/>
          </a:p>
        </p:txBody>
      </p:sp>
      <p:sp>
        <p:nvSpPr>
          <p:cNvPr id="10" name="Footer Placeholder 5">
            <a:extLst>
              <a:ext uri="{FF2B5EF4-FFF2-40B4-BE49-F238E27FC236}">
                <a16:creationId xmlns:a16="http://schemas.microsoft.com/office/drawing/2014/main" id="{73D27DFA-44D0-4C39-8885-D21AC72526ED}"/>
              </a:ext>
            </a:extLst>
          </p:cNvPr>
          <p:cNvSpPr>
            <a:spLocks noGrp="1"/>
          </p:cNvSpPr>
          <p:nvPr>
            <p:ph type="ftr" sz="quarter" idx="11"/>
          </p:nvPr>
        </p:nvSpPr>
        <p:spPr>
          <a:xfrm>
            <a:off x="195263" y="6209441"/>
            <a:ext cx="4162248" cy="307776"/>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9" name="Title 8">
            <a:extLst>
              <a:ext uri="{FF2B5EF4-FFF2-40B4-BE49-F238E27FC236}">
                <a16:creationId xmlns:a16="http://schemas.microsoft.com/office/drawing/2014/main" id="{9F4676E3-5B1A-4925-9608-DF2F1AB4F639}"/>
              </a:ext>
            </a:extLst>
          </p:cNvPr>
          <p:cNvSpPr>
            <a:spLocks noGrp="1"/>
          </p:cNvSpPr>
          <p:nvPr>
            <p:ph type="title"/>
          </p:nvPr>
        </p:nvSpPr>
        <p:spPr/>
        <p:txBody>
          <a:bodyPr>
            <a:normAutofit/>
          </a:bodyPr>
          <a:lstStyle/>
          <a:p>
            <a:r>
              <a:rPr lang="en-US" b="1" dirty="0"/>
              <a:t>Why </a:t>
            </a:r>
            <a:r>
              <a:rPr lang="en-US" b="1" dirty="0" err="1"/>
              <a:t>NetLogo</a:t>
            </a:r>
            <a:r>
              <a:rPr lang="en-US" b="1" dirty="0"/>
              <a:t>?</a:t>
            </a:r>
            <a:endParaRPr lang="en-CA" b="1" dirty="0"/>
          </a:p>
        </p:txBody>
      </p:sp>
      <p:sp>
        <p:nvSpPr>
          <p:cNvPr id="2" name="TextBox 1">
            <a:extLst>
              <a:ext uri="{FF2B5EF4-FFF2-40B4-BE49-F238E27FC236}">
                <a16:creationId xmlns:a16="http://schemas.microsoft.com/office/drawing/2014/main" id="{8C45F8F6-5B3C-41D3-9F28-B510DE4D0418}"/>
              </a:ext>
            </a:extLst>
          </p:cNvPr>
          <p:cNvSpPr txBox="1"/>
          <p:nvPr/>
        </p:nvSpPr>
        <p:spPr>
          <a:xfrm flipH="1">
            <a:off x="271790" y="1330036"/>
            <a:ext cx="8105695" cy="3970318"/>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To assist the development of Agent Based Modelling number of tools have came into existence, some of them are shown below.</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Swarm</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Mason</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Repast</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Star logo</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Net logo</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Any Logic</a:t>
            </a:r>
          </a:p>
          <a:p>
            <a:pPr marL="342900" indent="-342900">
              <a:buFont typeface="+mj-lt"/>
              <a:buAutoNum type="arabicPeriod"/>
            </a:pPr>
            <a:r>
              <a:rPr lang="en-CA" sz="1400" dirty="0">
                <a:latin typeface="Times New Roman" panose="02020603050405020304" pitchFamily="18" charset="0"/>
                <a:cs typeface="Times New Roman" panose="02020603050405020304" pitchFamily="18" charset="0"/>
              </a:rPr>
              <a:t>Many more….</a:t>
            </a:r>
          </a:p>
          <a:p>
            <a:pPr marL="342900" indent="-342900">
              <a:buFont typeface="+mj-lt"/>
              <a:buAutoNum type="arabicPeriod"/>
            </a:pPr>
            <a:endParaRPr lang="en-CA"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err="1">
                <a:latin typeface="Times New Roman" panose="02020603050405020304" pitchFamily="18" charset="0"/>
                <a:cs typeface="Times New Roman" panose="02020603050405020304" pitchFamily="18" charset="0"/>
              </a:rPr>
              <a:t>NetLogo</a:t>
            </a:r>
            <a:r>
              <a:rPr lang="en-US" sz="1400" dirty="0">
                <a:latin typeface="Times New Roman" panose="02020603050405020304" pitchFamily="18" charset="0"/>
                <a:cs typeface="Times New Roman" panose="02020603050405020304" pitchFamily="18" charset="0"/>
              </a:rPr>
              <a:t> consists of a programming language (derived from the earlier Logo language) and a set of libraries, as well as a programming environment.</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It provides a set of programming facilities, however </a:t>
            </a:r>
            <a:r>
              <a:rPr lang="en-US" sz="1400" dirty="0" err="1">
                <a:latin typeface="Times New Roman" panose="02020603050405020304" pitchFamily="18" charset="0"/>
                <a:cs typeface="Times New Roman" panose="02020603050405020304" pitchFamily="18" charset="0"/>
              </a:rPr>
              <a:t>NetLogo</a:t>
            </a:r>
            <a:r>
              <a:rPr lang="en-US" sz="1400" dirty="0">
                <a:latin typeface="Times New Roman" panose="02020603050405020304" pitchFamily="18" charset="0"/>
                <a:cs typeface="Times New Roman" panose="02020603050405020304" pitchFamily="18" charset="0"/>
              </a:rPr>
              <a:t> also provides a graphical tool for quickly constructing interfaces for running agent-based models.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 In addition to the 2D spatial view, the developer adds other elements, such as buttons to set model parameters and graphs to monitor results.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All elements of the interface may be moved around easily as per our preference.</a:t>
            </a:r>
          </a:p>
          <a:p>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1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r>
              <a:rPr lang="en-US" dirty="0"/>
              <a:t>PAGE  </a:t>
            </a:r>
            <a:fld id="{93005692-73BE-493E-93AB-ECD6027A7652}" type="slidenum">
              <a:rPr lang="en-US" smtClean="0"/>
              <a:pPr/>
              <a:t>8</a:t>
            </a:fld>
            <a:endParaRPr lang="en-US" dirty="0"/>
          </a:p>
        </p:txBody>
      </p:sp>
      <p:sp>
        <p:nvSpPr>
          <p:cNvPr id="2" name="Rectangle 7">
            <a:extLst>
              <a:ext uri="{FF2B5EF4-FFF2-40B4-BE49-F238E27FC236}">
                <a16:creationId xmlns:a16="http://schemas.microsoft.com/office/drawing/2014/main" id="{A66C1F24-0001-444C-BB64-DEDBF50E8610}"/>
              </a:ext>
            </a:extLst>
          </p:cNvPr>
          <p:cNvSpPr>
            <a:spLocks noChangeArrowheads="1"/>
          </p:cNvSpPr>
          <p:nvPr/>
        </p:nvSpPr>
        <p:spPr bwMode="auto">
          <a:xfrm>
            <a:off x="133165" y="-170678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2" name="Footer Placeholder 5">
            <a:extLst>
              <a:ext uri="{FF2B5EF4-FFF2-40B4-BE49-F238E27FC236}">
                <a16:creationId xmlns:a16="http://schemas.microsoft.com/office/drawing/2014/main" id="{93A02275-9D1C-47B8-93B7-DA445788803F}"/>
              </a:ext>
            </a:extLst>
          </p:cNvPr>
          <p:cNvSpPr>
            <a:spLocks noGrp="1"/>
          </p:cNvSpPr>
          <p:nvPr>
            <p:ph type="ftr" sz="quarter" idx="11"/>
          </p:nvPr>
        </p:nvSpPr>
        <p:spPr>
          <a:xfrm>
            <a:off x="195263" y="6266881"/>
            <a:ext cx="4252559" cy="250336"/>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8" name="TextBox 7">
            <a:extLst>
              <a:ext uri="{FF2B5EF4-FFF2-40B4-BE49-F238E27FC236}">
                <a16:creationId xmlns:a16="http://schemas.microsoft.com/office/drawing/2014/main" id="{2A0620B7-CAFC-4A07-995B-53728BD9A93C}"/>
              </a:ext>
            </a:extLst>
          </p:cNvPr>
          <p:cNvSpPr txBox="1"/>
          <p:nvPr/>
        </p:nvSpPr>
        <p:spPr>
          <a:xfrm>
            <a:off x="445911" y="1512252"/>
            <a:ext cx="4001911" cy="5047536"/>
          </a:xfrm>
          <a:prstGeom prst="rect">
            <a:avLst/>
          </a:prstGeom>
          <a:noFill/>
        </p:spPr>
        <p:txBody>
          <a:bodyPr wrap="square" rtlCol="0">
            <a:spAutoFit/>
          </a:bodyPr>
          <a:lstStyle/>
          <a:p>
            <a:pPr marL="285750" indent="-285750">
              <a:buFont typeface="Arial" panose="020B0604020202020204" pitchFamily="34" charset="0"/>
              <a:buChar char="•"/>
            </a:pPr>
            <a:r>
              <a:rPr lang="en-CA" sz="1400" dirty="0">
                <a:latin typeface="Times New Roman" panose="02020603050405020304" pitchFamily="18" charset="0"/>
                <a:cs typeface="Times New Roman" panose="02020603050405020304" pitchFamily="18" charset="0"/>
              </a:rPr>
              <a:t>This model is an open unbound environment, where the mosquitoes can fly freely.</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The user controls the release of GMOs(male) in terms of locations, quantities, and quantity of releases.</a:t>
            </a:r>
          </a:p>
          <a:p>
            <a:endParaRPr lang="en-US" sz="1400" dirty="0">
              <a:latin typeface="Times New Roman" panose="02020603050405020304" pitchFamily="18" charset="0"/>
              <a:cs typeface="Times New Roman" panose="02020603050405020304" pitchFamily="18" charset="0"/>
            </a:endParaRPr>
          </a:p>
          <a:p>
            <a:r>
              <a:rPr lang="en-CA" sz="1400" b="1" dirty="0">
                <a:latin typeface="Times New Roman" panose="02020603050405020304" pitchFamily="18" charset="0"/>
                <a:cs typeface="Times New Roman" panose="02020603050405020304" pitchFamily="18" charset="0"/>
              </a:rPr>
              <a:t>Assumptions:</a:t>
            </a:r>
          </a:p>
          <a:p>
            <a:endParaRPr lang="en-CA" sz="14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Life expectancy – Males 3-10, Females 3-50</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Compatibility value – 0-9</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Max pregnancies in a lifetime – 0-3</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Number of eggs laid per pregnancy – 0-299</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Agent Relationships:</a:t>
            </a:r>
          </a:p>
          <a:p>
            <a:endParaRPr lang="en-US" sz="1400" b="1" dirty="0">
              <a:latin typeface="Times New Roman" panose="02020603050405020304" pitchFamily="18" charset="0"/>
              <a:cs typeface="Times New Roman" panose="02020603050405020304" pitchFamily="18" charset="0"/>
            </a:endParaRPr>
          </a:p>
          <a:p>
            <a:r>
              <a:rPr lang="en-US" sz="1400" u="sng" dirty="0">
                <a:latin typeface="Times New Roman" panose="02020603050405020304" pitchFamily="18" charset="0"/>
                <a:cs typeface="Times New Roman" panose="02020603050405020304" pitchFamily="18" charset="0"/>
              </a:rPr>
              <a:t>There are three types of agent-self interactions: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not pregnant, female mosquitoes look for a male to mate</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pregnant, female mosquitoes find water to lay eggs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If lifetime decrease to zero, agents die.</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endParaRPr lang="en-CA"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81F6E09-5521-42EA-9DD0-031469A1B97C}"/>
              </a:ext>
            </a:extLst>
          </p:cNvPr>
          <p:cNvSpPr txBox="1"/>
          <p:nvPr/>
        </p:nvSpPr>
        <p:spPr>
          <a:xfrm>
            <a:off x="445911" y="740119"/>
            <a:ext cx="4639732" cy="507831"/>
          </a:xfrm>
          <a:prstGeom prst="rect">
            <a:avLst/>
          </a:prstGeom>
          <a:noFill/>
        </p:spPr>
        <p:txBody>
          <a:bodyPr wrap="square">
            <a:spAutoFit/>
          </a:bodyPr>
          <a:lstStyle/>
          <a:p>
            <a:r>
              <a:rPr lang="en-US" sz="2700" b="1" dirty="0">
                <a:latin typeface="+mj-lt"/>
              </a:rPr>
              <a:t>About Model</a:t>
            </a:r>
            <a:endParaRPr lang="en-CA" sz="2700" dirty="0">
              <a:latin typeface="+mj-lt"/>
            </a:endParaRPr>
          </a:p>
        </p:txBody>
      </p:sp>
      <p:cxnSp>
        <p:nvCxnSpPr>
          <p:cNvPr id="11" name="Straight Connector 10">
            <a:extLst>
              <a:ext uri="{FF2B5EF4-FFF2-40B4-BE49-F238E27FC236}">
                <a16:creationId xmlns:a16="http://schemas.microsoft.com/office/drawing/2014/main" id="{17485227-94B5-446B-8DC4-932D48EC625D}"/>
              </a:ext>
            </a:extLst>
          </p:cNvPr>
          <p:cNvCxnSpPr/>
          <p:nvPr/>
        </p:nvCxnSpPr>
        <p:spPr>
          <a:xfrm>
            <a:off x="4651022" y="1512252"/>
            <a:ext cx="0" cy="424508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27FB3B2-B332-499F-B3D3-3B88D6B717BF}"/>
              </a:ext>
            </a:extLst>
          </p:cNvPr>
          <p:cNvSpPr txBox="1"/>
          <p:nvPr/>
        </p:nvSpPr>
        <p:spPr>
          <a:xfrm>
            <a:off x="4842933" y="1693332"/>
            <a:ext cx="3855149" cy="3323987"/>
          </a:xfrm>
          <a:prstGeom prst="rect">
            <a:avLst/>
          </a:prstGeom>
          <a:noFill/>
        </p:spPr>
        <p:txBody>
          <a:bodyPr wrap="square" rtlCol="0">
            <a:spAutoFit/>
          </a:bodyPr>
          <a:lstStyle/>
          <a:p>
            <a:pPr algn="l"/>
            <a:r>
              <a:rPr lang="en-US" sz="1400" b="0" i="0" u="sng" strike="noStrike" baseline="0" dirty="0">
                <a:latin typeface="Times New Roman" panose="02020603050405020304" pitchFamily="18" charset="0"/>
                <a:cs typeface="Times New Roman" panose="02020603050405020304" pitchFamily="18" charset="0"/>
              </a:rPr>
              <a:t>There are two types of agent-agent interactions:</a:t>
            </a:r>
          </a:p>
          <a:p>
            <a:pPr marL="285750" indent="-285750" algn="l">
              <a:buFont typeface="Arial" panose="020B0604020202020204" pitchFamily="34" charset="0"/>
              <a:buChar char="•"/>
            </a:pPr>
            <a:r>
              <a:rPr lang="en-US" sz="1400" b="0" i="0" u="none" strike="noStrike" baseline="0" dirty="0">
                <a:latin typeface="Times New Roman" panose="02020603050405020304" pitchFamily="18" charset="0"/>
                <a:cs typeface="Times New Roman" panose="02020603050405020304" pitchFamily="18" charset="0"/>
              </a:rPr>
              <a:t> Wild male mate with wild female</a:t>
            </a:r>
          </a:p>
          <a:p>
            <a:pPr marL="285750" indent="-285750" algn="l">
              <a:buFont typeface="Arial" panose="020B0604020202020204" pitchFamily="34" charset="0"/>
              <a:buChar char="•"/>
            </a:pPr>
            <a:r>
              <a:rPr lang="en-US" sz="1400" b="0" i="0" u="none" strike="noStrike" baseline="0" dirty="0">
                <a:latin typeface="Times New Roman" panose="02020603050405020304" pitchFamily="18" charset="0"/>
                <a:cs typeface="Times New Roman" panose="02020603050405020304" pitchFamily="18" charset="0"/>
              </a:rPr>
              <a:t> GMO male mate with wild female</a:t>
            </a:r>
          </a:p>
          <a:p>
            <a:pPr marL="285750" indent="-285750" algn="l">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l"/>
            <a:r>
              <a:rPr lang="en-US" sz="1400" u="sng" dirty="0">
                <a:latin typeface="Times New Roman" panose="02020603050405020304" pitchFamily="18" charset="0"/>
                <a:cs typeface="Times New Roman" panose="02020603050405020304" pitchFamily="18" charset="0"/>
              </a:rPr>
              <a:t>There are three types of agent- environment interactions: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Release GMO male at one or several release locations.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Female laid eggs at water patches.</a:t>
            </a:r>
          </a:p>
          <a:p>
            <a:pPr marL="285750" indent="-285750" algn="l">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Hatch eggs from water patches.</a:t>
            </a:r>
          </a:p>
          <a:p>
            <a:pPr marL="285750" indent="-285750" algn="l">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l"/>
            <a:r>
              <a:rPr lang="en-US" sz="1400" b="0" i="0" u="sng" strike="noStrike" baseline="0" dirty="0">
                <a:latin typeface="Times New Roman" panose="02020603050405020304" pitchFamily="18" charset="0"/>
                <a:cs typeface="Times New Roman" panose="02020603050405020304" pitchFamily="18" charset="0"/>
              </a:rPr>
              <a:t>There is one type of environment-environment interaction:</a:t>
            </a:r>
          </a:p>
          <a:p>
            <a:pPr marL="285750" indent="-285750" algn="l">
              <a:buFont typeface="Arial" panose="020B0604020202020204" pitchFamily="34" charset="0"/>
              <a:buChar char="•"/>
            </a:pPr>
            <a:r>
              <a:rPr lang="en-US" sz="1400" b="0" i="0" u="none" strike="noStrike" baseline="0" dirty="0">
                <a:latin typeface="Times New Roman" panose="02020603050405020304" pitchFamily="18" charset="0"/>
                <a:cs typeface="Times New Roman" panose="02020603050405020304" pitchFamily="18" charset="0"/>
              </a:rPr>
              <a:t>Select a release location and move the location to another </a:t>
            </a:r>
            <a:r>
              <a:rPr lang="en-CA" sz="1400" b="0" i="0" u="none" strike="noStrike" baseline="0" dirty="0">
                <a:latin typeface="Times New Roman" panose="02020603050405020304" pitchFamily="18" charset="0"/>
                <a:cs typeface="Times New Roman" panose="02020603050405020304" pitchFamily="18" charset="0"/>
              </a:rPr>
              <a:t>patch.</a:t>
            </a:r>
            <a:endParaRPr lang="en-CA"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2156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14" end="1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xEl>
                                              <p:pRg st="15" end="1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 calcmode="lin" valueType="num">
                                      <p:cBhvr additive="base">
                                        <p:cTn id="61" dur="500" fill="hold"/>
                                        <p:tgtEl>
                                          <p:spTgt spid="11"/>
                                        </p:tgtEl>
                                        <p:attrNameLst>
                                          <p:attrName>ppt_x</p:attrName>
                                        </p:attrNameLst>
                                      </p:cBhvr>
                                      <p:tavLst>
                                        <p:tav tm="0">
                                          <p:val>
                                            <p:strVal val="#ppt_x"/>
                                          </p:val>
                                        </p:tav>
                                        <p:tav tm="100000">
                                          <p:val>
                                            <p:strVal val="#ppt_x"/>
                                          </p:val>
                                        </p:tav>
                                      </p:tavLst>
                                    </p:anim>
                                    <p:anim calcmode="lin" valueType="num">
                                      <p:cBhvr additive="base">
                                        <p:cTn id="6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
                                            <p:txEl>
                                              <p:pRg st="1" end="1"/>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xEl>
                                              <p:pRg st="5" end="5"/>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
                                            <p:txEl>
                                              <p:pRg st="6" end="6"/>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3">
            <a:extLst>
              <a:ext uri="{FF2B5EF4-FFF2-40B4-BE49-F238E27FC236}">
                <a16:creationId xmlns:a16="http://schemas.microsoft.com/office/drawing/2014/main" id="{4E82AA54-CA7E-449D-AB7F-8EED23813938}"/>
              </a:ext>
            </a:extLst>
          </p:cNvPr>
          <p:cNvSpPr>
            <a:spLocks noChangeArrowheads="1"/>
          </p:cNvSpPr>
          <p:nvPr/>
        </p:nvSpPr>
        <p:spPr bwMode="auto">
          <a:xfrm>
            <a:off x="239698" y="311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5" name="Footer Placeholder 5">
            <a:extLst>
              <a:ext uri="{FF2B5EF4-FFF2-40B4-BE49-F238E27FC236}">
                <a16:creationId xmlns:a16="http://schemas.microsoft.com/office/drawing/2014/main" id="{E0F63FA2-DE72-4F79-812C-C3CA0802D2E9}"/>
              </a:ext>
            </a:extLst>
          </p:cNvPr>
          <p:cNvSpPr>
            <a:spLocks noGrp="1"/>
          </p:cNvSpPr>
          <p:nvPr>
            <p:ph type="ftr" sz="quarter" idx="11"/>
          </p:nvPr>
        </p:nvSpPr>
        <p:spPr>
          <a:xfrm>
            <a:off x="159752" y="6328005"/>
            <a:ext cx="4209048" cy="250337"/>
          </a:xfrm>
        </p:spPr>
        <p:txBody>
          <a:bodyPr/>
          <a:lstStyle/>
          <a:p>
            <a:r>
              <a:rPr lang="en-US" sz="1200" b="1" dirty="0">
                <a:latin typeface="Times New Roman" panose="02020603050405020304" pitchFamily="18" charset="0"/>
                <a:cs typeface="Times New Roman" panose="02020603050405020304" pitchFamily="18" charset="0"/>
              </a:rPr>
              <a:t>ECE 750: Artificial Life: Biology and Computation/Fall 2020</a:t>
            </a:r>
          </a:p>
        </p:txBody>
      </p:sp>
      <p:sp>
        <p:nvSpPr>
          <p:cNvPr id="46" name="Slide Number Placeholder 6">
            <a:extLst>
              <a:ext uri="{FF2B5EF4-FFF2-40B4-BE49-F238E27FC236}">
                <a16:creationId xmlns:a16="http://schemas.microsoft.com/office/drawing/2014/main" id="{98B92F80-8256-4E93-B74E-FB0B10D42AA4}"/>
              </a:ext>
            </a:extLst>
          </p:cNvPr>
          <p:cNvSpPr>
            <a:spLocks noGrp="1"/>
          </p:cNvSpPr>
          <p:nvPr>
            <p:ph type="sldNum" sz="quarter" idx="12"/>
          </p:nvPr>
        </p:nvSpPr>
        <p:spPr>
          <a:xfrm>
            <a:off x="4191000" y="6421681"/>
            <a:ext cx="762000" cy="250337"/>
          </a:xfrm>
        </p:spPr>
        <p:txBody>
          <a:bodyPr/>
          <a:lstStyle/>
          <a:p>
            <a:r>
              <a:rPr lang="en-US" dirty="0"/>
              <a:t>PAGE  </a:t>
            </a:r>
            <a:fld id="{93005692-73BE-493E-93AB-ECD6027A7652}" type="slidenum">
              <a:rPr lang="en-US" smtClean="0"/>
              <a:pPr/>
              <a:t>9</a:t>
            </a:fld>
            <a:endParaRPr lang="en-US" dirty="0"/>
          </a:p>
        </p:txBody>
      </p:sp>
      <p:sp>
        <p:nvSpPr>
          <p:cNvPr id="2" name="Rectangle 1">
            <a:extLst>
              <a:ext uri="{FF2B5EF4-FFF2-40B4-BE49-F238E27FC236}">
                <a16:creationId xmlns:a16="http://schemas.microsoft.com/office/drawing/2014/main" id="{3E9DD2D3-9988-478A-9018-B1AE63DE4785}"/>
              </a:ext>
            </a:extLst>
          </p:cNvPr>
          <p:cNvSpPr/>
          <p:nvPr/>
        </p:nvSpPr>
        <p:spPr>
          <a:xfrm>
            <a:off x="239698" y="768350"/>
            <a:ext cx="1944763" cy="507831"/>
          </a:xfrm>
          <a:prstGeom prst="rect">
            <a:avLst/>
          </a:prstGeom>
        </p:spPr>
        <p:txBody>
          <a:bodyPr wrap="none">
            <a:spAutoFit/>
          </a:bodyPr>
          <a:lstStyle/>
          <a:p>
            <a:r>
              <a:rPr lang="en-US" sz="2700" b="1" dirty="0">
                <a:latin typeface="+mj-lt"/>
              </a:rPr>
              <a:t>About Model</a:t>
            </a:r>
            <a:endParaRPr lang="en-CA" sz="2700" dirty="0">
              <a:latin typeface="+mj-lt"/>
            </a:endParaRPr>
          </a:p>
        </p:txBody>
      </p:sp>
      <p:sp>
        <p:nvSpPr>
          <p:cNvPr id="3" name="Rectangle 2">
            <a:extLst>
              <a:ext uri="{FF2B5EF4-FFF2-40B4-BE49-F238E27FC236}">
                <a16:creationId xmlns:a16="http://schemas.microsoft.com/office/drawing/2014/main" id="{407C2164-1091-47CC-BB19-601144FCA76C}"/>
              </a:ext>
            </a:extLst>
          </p:cNvPr>
          <p:cNvSpPr/>
          <p:nvPr/>
        </p:nvSpPr>
        <p:spPr>
          <a:xfrm>
            <a:off x="425581" y="1625660"/>
            <a:ext cx="8201583" cy="867097"/>
          </a:xfrm>
          <a:prstGeom prst="rect">
            <a:avLst/>
          </a:prstGeom>
        </p:spPr>
        <p:txBody>
          <a:bodyPr wrap="square">
            <a:spAutoFit/>
          </a:bodyPr>
          <a:lstStyle/>
          <a:p>
            <a:pPr algn="just">
              <a:lnSpc>
                <a:spcPct val="115000"/>
              </a:lnSpc>
              <a:spcAft>
                <a:spcPts val="400"/>
              </a:spcAft>
            </a:pPr>
            <a:r>
              <a:rPr lang="en-CA" sz="1400" b="1" dirty="0">
                <a:latin typeface="Times New Roman" panose="02020603050405020304" pitchFamily="18" charset="0"/>
                <a:ea typeface="Calibri" panose="020F0502020204030204" pitchFamily="34" charset="0"/>
                <a:cs typeface="Times New Roman" panose="02020603050405020304" pitchFamily="18" charset="0"/>
              </a:rPr>
              <a:t>Agent Identification:</a:t>
            </a:r>
          </a:p>
          <a:p>
            <a:pPr marL="285750" indent="-285750" algn="just">
              <a:lnSpc>
                <a:spcPct val="115000"/>
              </a:lnSpc>
              <a:spcAft>
                <a:spcPts val="400"/>
              </a:spcAft>
              <a:buFont typeface="Arial" panose="020B0604020202020204" pitchFamily="34" charset="0"/>
              <a:buChar char="•"/>
            </a:pPr>
            <a:r>
              <a:rPr lang="en-US" sz="1400" b="1" dirty="0">
                <a:latin typeface="Times New Roman" panose="02020603050405020304" pitchFamily="18" charset="0"/>
                <a:ea typeface="Calibri" panose="020F0502020204030204" pitchFamily="34" charset="0"/>
                <a:cs typeface="Times New Roman" panose="02020603050405020304" pitchFamily="18" charset="0"/>
              </a:rPr>
              <a:t>Identification of the agents are done with the color that is changed and their characteristics such as reproductive events and genetically modified(GMO) status.</a:t>
            </a:r>
            <a:endParaRPr lang="en-CA" sz="1400" b="1" dirty="0">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6" name="Table 6">
            <a:extLst>
              <a:ext uri="{FF2B5EF4-FFF2-40B4-BE49-F238E27FC236}">
                <a16:creationId xmlns:a16="http://schemas.microsoft.com/office/drawing/2014/main" id="{267B3AB9-6C57-49FC-9260-52FC1B1A2690}"/>
              </a:ext>
            </a:extLst>
          </p:cNvPr>
          <p:cNvGraphicFramePr>
            <a:graphicFrameLocks noGrp="1"/>
          </p:cNvGraphicFramePr>
          <p:nvPr>
            <p:extLst>
              <p:ext uri="{D42A27DB-BD31-4B8C-83A1-F6EECF244321}">
                <p14:modId xmlns:p14="http://schemas.microsoft.com/office/powerpoint/2010/main" val="429224291"/>
              </p:ext>
            </p:extLst>
          </p:nvPr>
        </p:nvGraphicFramePr>
        <p:xfrm>
          <a:off x="1478372" y="3002232"/>
          <a:ext cx="6096000" cy="2225040"/>
        </p:xfrm>
        <a:graphic>
          <a:graphicData uri="http://schemas.openxmlformats.org/drawingml/2006/table">
            <a:tbl>
              <a:tblPr firstRow="1" bandRow="1">
                <a:tableStyleId>{7E9639D4-E3E2-4D34-9284-5A2195B3D0D7}</a:tableStyleId>
              </a:tblPr>
              <a:tblGrid>
                <a:gridCol w="1524000">
                  <a:extLst>
                    <a:ext uri="{9D8B030D-6E8A-4147-A177-3AD203B41FA5}">
                      <a16:colId xmlns:a16="http://schemas.microsoft.com/office/drawing/2014/main" val="1282803640"/>
                    </a:ext>
                  </a:extLst>
                </a:gridCol>
                <a:gridCol w="1524000">
                  <a:extLst>
                    <a:ext uri="{9D8B030D-6E8A-4147-A177-3AD203B41FA5}">
                      <a16:colId xmlns:a16="http://schemas.microsoft.com/office/drawing/2014/main" val="2882485168"/>
                    </a:ext>
                  </a:extLst>
                </a:gridCol>
                <a:gridCol w="1524000">
                  <a:extLst>
                    <a:ext uri="{9D8B030D-6E8A-4147-A177-3AD203B41FA5}">
                      <a16:colId xmlns:a16="http://schemas.microsoft.com/office/drawing/2014/main" val="735403619"/>
                    </a:ext>
                  </a:extLst>
                </a:gridCol>
                <a:gridCol w="1524000">
                  <a:extLst>
                    <a:ext uri="{9D8B030D-6E8A-4147-A177-3AD203B41FA5}">
                      <a16:colId xmlns:a16="http://schemas.microsoft.com/office/drawing/2014/main" val="3444985228"/>
                    </a:ext>
                  </a:extLst>
                </a:gridCol>
              </a:tblGrid>
              <a:tr h="370840">
                <a:tc>
                  <a:txBody>
                    <a:bodyPr/>
                    <a:lstStyle/>
                    <a:p>
                      <a:pPr algn="ctr"/>
                      <a:r>
                        <a:rPr lang="en-CA" dirty="0"/>
                        <a:t>Color</a:t>
                      </a:r>
                    </a:p>
                  </a:txBody>
                  <a:tcPr/>
                </a:tc>
                <a:tc>
                  <a:txBody>
                    <a:bodyPr/>
                    <a:lstStyle/>
                    <a:p>
                      <a:pPr algn="ctr"/>
                      <a:r>
                        <a:rPr lang="en-CA" dirty="0"/>
                        <a:t>Sex</a:t>
                      </a:r>
                    </a:p>
                  </a:txBody>
                  <a:tcPr/>
                </a:tc>
                <a:tc>
                  <a:txBody>
                    <a:bodyPr/>
                    <a:lstStyle/>
                    <a:p>
                      <a:pPr algn="ctr"/>
                      <a:r>
                        <a:rPr lang="en-CA" dirty="0"/>
                        <a:t>GMO Infected</a:t>
                      </a:r>
                    </a:p>
                  </a:txBody>
                  <a:tcPr/>
                </a:tc>
                <a:tc>
                  <a:txBody>
                    <a:bodyPr/>
                    <a:lstStyle/>
                    <a:p>
                      <a:pPr algn="ctr"/>
                      <a:r>
                        <a:rPr lang="en-CA" dirty="0"/>
                        <a:t>Pregnant</a:t>
                      </a:r>
                    </a:p>
                  </a:txBody>
                  <a:tcPr/>
                </a:tc>
                <a:extLst>
                  <a:ext uri="{0D108BD9-81ED-4DB2-BD59-A6C34878D82A}">
                    <a16:rowId xmlns:a16="http://schemas.microsoft.com/office/drawing/2014/main" val="1812094321"/>
                  </a:ext>
                </a:extLst>
              </a:tr>
              <a:tr h="370840">
                <a:tc>
                  <a:txBody>
                    <a:bodyPr/>
                    <a:lstStyle/>
                    <a:p>
                      <a:pPr algn="ctr"/>
                      <a:endParaRPr lang="en-CA" dirty="0"/>
                    </a:p>
                  </a:txBody>
                  <a:tcPr/>
                </a:tc>
                <a:tc>
                  <a:txBody>
                    <a:bodyPr/>
                    <a:lstStyle/>
                    <a:p>
                      <a:pPr algn="ctr"/>
                      <a:r>
                        <a:rPr lang="en-CA" dirty="0"/>
                        <a:t>Female</a:t>
                      </a:r>
                    </a:p>
                  </a:txBody>
                  <a:tcPr/>
                </a:tc>
                <a:tc>
                  <a:txBody>
                    <a:bodyPr/>
                    <a:lstStyle/>
                    <a:p>
                      <a:pPr algn="ctr"/>
                      <a:r>
                        <a:rPr lang="en-CA" dirty="0"/>
                        <a:t>Wild – Non GMO</a:t>
                      </a:r>
                    </a:p>
                  </a:txBody>
                  <a:tcPr/>
                </a:tc>
                <a:tc>
                  <a:txBody>
                    <a:bodyPr/>
                    <a:lstStyle/>
                    <a:p>
                      <a:pPr algn="ctr"/>
                      <a:r>
                        <a:rPr lang="en-CA" dirty="0"/>
                        <a:t>No</a:t>
                      </a:r>
                    </a:p>
                  </a:txBody>
                  <a:tcPr/>
                </a:tc>
                <a:extLst>
                  <a:ext uri="{0D108BD9-81ED-4DB2-BD59-A6C34878D82A}">
                    <a16:rowId xmlns:a16="http://schemas.microsoft.com/office/drawing/2014/main" val="3634421033"/>
                  </a:ext>
                </a:extLst>
              </a:tr>
              <a:tr h="370840">
                <a:tc>
                  <a:txBody>
                    <a:bodyPr/>
                    <a:lstStyle/>
                    <a:p>
                      <a:pPr algn="ctr"/>
                      <a:endParaRPr lang="en-CA" dirty="0"/>
                    </a:p>
                  </a:txBody>
                  <a:tcPr/>
                </a:tc>
                <a:tc>
                  <a:txBody>
                    <a:bodyPr/>
                    <a:lstStyle/>
                    <a:p>
                      <a:pPr algn="ctr"/>
                      <a:r>
                        <a:rPr lang="en-CA" dirty="0"/>
                        <a:t>Female</a:t>
                      </a:r>
                    </a:p>
                  </a:txBody>
                  <a:tcPr/>
                </a:tc>
                <a:tc>
                  <a:txBody>
                    <a:bodyPr/>
                    <a:lstStyle/>
                    <a:p>
                      <a:pPr algn="ctr"/>
                      <a:r>
                        <a:rPr lang="en-CA" dirty="0"/>
                        <a:t>Wild – Non GMO</a:t>
                      </a:r>
                    </a:p>
                  </a:txBody>
                  <a:tcPr/>
                </a:tc>
                <a:tc>
                  <a:txBody>
                    <a:bodyPr/>
                    <a:lstStyle/>
                    <a:p>
                      <a:pPr algn="ctr"/>
                      <a:r>
                        <a:rPr lang="en-CA" dirty="0"/>
                        <a:t>Yes</a:t>
                      </a:r>
                    </a:p>
                  </a:txBody>
                  <a:tcPr/>
                </a:tc>
                <a:extLst>
                  <a:ext uri="{0D108BD9-81ED-4DB2-BD59-A6C34878D82A}">
                    <a16:rowId xmlns:a16="http://schemas.microsoft.com/office/drawing/2014/main" val="2655845450"/>
                  </a:ext>
                </a:extLst>
              </a:tr>
              <a:tr h="370840">
                <a:tc>
                  <a:txBody>
                    <a:bodyPr/>
                    <a:lstStyle/>
                    <a:p>
                      <a:pPr algn="ctr"/>
                      <a:endParaRPr lang="en-CA" dirty="0"/>
                    </a:p>
                  </a:txBody>
                  <a:tcPr/>
                </a:tc>
                <a:tc>
                  <a:txBody>
                    <a:bodyPr/>
                    <a:lstStyle/>
                    <a:p>
                      <a:pPr algn="ctr"/>
                      <a:r>
                        <a:rPr lang="en-CA" dirty="0"/>
                        <a:t>Female</a:t>
                      </a:r>
                    </a:p>
                  </a:txBody>
                  <a:tcPr/>
                </a:tc>
                <a:tc>
                  <a:txBody>
                    <a:bodyPr/>
                    <a:lstStyle/>
                    <a:p>
                      <a:pPr algn="ctr"/>
                      <a:r>
                        <a:rPr lang="en-CA" dirty="0"/>
                        <a:t>GMO</a:t>
                      </a:r>
                    </a:p>
                  </a:txBody>
                  <a:tcPr/>
                </a:tc>
                <a:tc>
                  <a:txBody>
                    <a:bodyPr/>
                    <a:lstStyle/>
                    <a:p>
                      <a:pPr algn="ctr"/>
                      <a:r>
                        <a:rPr lang="en-CA" dirty="0"/>
                        <a:t>Yes</a:t>
                      </a:r>
                    </a:p>
                  </a:txBody>
                  <a:tcPr/>
                </a:tc>
                <a:extLst>
                  <a:ext uri="{0D108BD9-81ED-4DB2-BD59-A6C34878D82A}">
                    <a16:rowId xmlns:a16="http://schemas.microsoft.com/office/drawing/2014/main" val="2392986404"/>
                  </a:ext>
                </a:extLst>
              </a:tr>
              <a:tr h="370840">
                <a:tc>
                  <a:txBody>
                    <a:bodyPr/>
                    <a:lstStyle/>
                    <a:p>
                      <a:pPr algn="ctr"/>
                      <a:endParaRPr lang="en-CA" dirty="0"/>
                    </a:p>
                  </a:txBody>
                  <a:tcPr/>
                </a:tc>
                <a:tc>
                  <a:txBody>
                    <a:bodyPr/>
                    <a:lstStyle/>
                    <a:p>
                      <a:pPr algn="ctr"/>
                      <a:r>
                        <a:rPr lang="en-CA" dirty="0"/>
                        <a:t>Male</a:t>
                      </a:r>
                    </a:p>
                  </a:txBody>
                  <a:tcPr/>
                </a:tc>
                <a:tc>
                  <a:txBody>
                    <a:bodyPr/>
                    <a:lstStyle/>
                    <a:p>
                      <a:pPr algn="ctr"/>
                      <a:r>
                        <a:rPr lang="en-CA" dirty="0"/>
                        <a:t>Wild – Non GMO </a:t>
                      </a:r>
                    </a:p>
                  </a:txBody>
                  <a:tcPr/>
                </a:tc>
                <a:tc>
                  <a:txBody>
                    <a:bodyPr/>
                    <a:lstStyle/>
                    <a:p>
                      <a:pPr algn="ctr"/>
                      <a:r>
                        <a:rPr lang="en-CA" dirty="0"/>
                        <a:t>Not Applicable</a:t>
                      </a:r>
                    </a:p>
                  </a:txBody>
                  <a:tcPr/>
                </a:tc>
                <a:extLst>
                  <a:ext uri="{0D108BD9-81ED-4DB2-BD59-A6C34878D82A}">
                    <a16:rowId xmlns:a16="http://schemas.microsoft.com/office/drawing/2014/main" val="1981457241"/>
                  </a:ext>
                </a:extLst>
              </a:tr>
              <a:tr h="370840">
                <a:tc>
                  <a:txBody>
                    <a:bodyPr/>
                    <a:lstStyle/>
                    <a:p>
                      <a:pPr algn="ctr"/>
                      <a:endParaRPr lang="en-CA" dirty="0"/>
                    </a:p>
                  </a:txBody>
                  <a:tcPr/>
                </a:tc>
                <a:tc>
                  <a:txBody>
                    <a:bodyPr/>
                    <a:lstStyle/>
                    <a:p>
                      <a:pPr algn="ctr"/>
                      <a:r>
                        <a:rPr lang="en-CA" dirty="0"/>
                        <a:t>Male </a:t>
                      </a:r>
                    </a:p>
                  </a:txBody>
                  <a:tcPr/>
                </a:tc>
                <a:tc>
                  <a:txBody>
                    <a:bodyPr/>
                    <a:lstStyle/>
                    <a:p>
                      <a:pPr algn="ctr"/>
                      <a:r>
                        <a:rPr lang="en-CA" dirty="0"/>
                        <a:t>GMO</a:t>
                      </a:r>
                    </a:p>
                  </a:txBody>
                  <a:tcPr/>
                </a:tc>
                <a:tc>
                  <a:txBody>
                    <a:bodyPr/>
                    <a:lstStyle/>
                    <a:p>
                      <a:pPr algn="ctr"/>
                      <a:r>
                        <a:rPr lang="en-CA" dirty="0"/>
                        <a:t>Not Applicable</a:t>
                      </a:r>
                    </a:p>
                  </a:txBody>
                  <a:tcPr/>
                </a:tc>
                <a:extLst>
                  <a:ext uri="{0D108BD9-81ED-4DB2-BD59-A6C34878D82A}">
                    <a16:rowId xmlns:a16="http://schemas.microsoft.com/office/drawing/2014/main" val="2667661492"/>
                  </a:ext>
                </a:extLst>
              </a:tr>
            </a:tbl>
          </a:graphicData>
        </a:graphic>
      </p:graphicFrame>
      <p:pic>
        <p:nvPicPr>
          <p:cNvPr id="8" name="Picture 7">
            <a:extLst>
              <a:ext uri="{FF2B5EF4-FFF2-40B4-BE49-F238E27FC236}">
                <a16:creationId xmlns:a16="http://schemas.microsoft.com/office/drawing/2014/main" id="{44F3109F-3230-4233-AB2B-BB9E2E5D8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441" y="3425381"/>
            <a:ext cx="386040" cy="296523"/>
          </a:xfrm>
          <a:prstGeom prst="rect">
            <a:avLst/>
          </a:prstGeom>
        </p:spPr>
      </p:pic>
      <p:pic>
        <p:nvPicPr>
          <p:cNvPr id="10" name="Picture 9">
            <a:extLst>
              <a:ext uri="{FF2B5EF4-FFF2-40B4-BE49-F238E27FC236}">
                <a16:creationId xmlns:a16="http://schemas.microsoft.com/office/drawing/2014/main" id="{8C23CE32-78CF-4987-82EF-CA2412C1D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441" y="3813579"/>
            <a:ext cx="386040" cy="296523"/>
          </a:xfrm>
          <a:prstGeom prst="rect">
            <a:avLst/>
          </a:prstGeom>
        </p:spPr>
      </p:pic>
      <p:pic>
        <p:nvPicPr>
          <p:cNvPr id="12" name="Picture 11">
            <a:extLst>
              <a:ext uri="{FF2B5EF4-FFF2-40B4-BE49-F238E27FC236}">
                <a16:creationId xmlns:a16="http://schemas.microsoft.com/office/drawing/2014/main" id="{5B401BD7-EE19-4526-BD51-B58DE1BE2F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1442" y="4164318"/>
            <a:ext cx="386039" cy="309919"/>
          </a:xfrm>
          <a:prstGeom prst="rect">
            <a:avLst/>
          </a:prstGeom>
        </p:spPr>
      </p:pic>
      <p:pic>
        <p:nvPicPr>
          <p:cNvPr id="15" name="Picture 14">
            <a:extLst>
              <a:ext uri="{FF2B5EF4-FFF2-40B4-BE49-F238E27FC236}">
                <a16:creationId xmlns:a16="http://schemas.microsoft.com/office/drawing/2014/main" id="{D8168128-C72F-445D-961F-4E60C4302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441" y="4537901"/>
            <a:ext cx="386041" cy="318903"/>
          </a:xfrm>
          <a:prstGeom prst="rect">
            <a:avLst/>
          </a:prstGeom>
        </p:spPr>
      </p:pic>
      <p:pic>
        <p:nvPicPr>
          <p:cNvPr id="18" name="Picture 17">
            <a:extLst>
              <a:ext uri="{FF2B5EF4-FFF2-40B4-BE49-F238E27FC236}">
                <a16:creationId xmlns:a16="http://schemas.microsoft.com/office/drawing/2014/main" id="{2E114C30-C25F-43FE-B1EF-789A4E7539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3872" y="4930749"/>
            <a:ext cx="401178" cy="296523"/>
          </a:xfrm>
          <a:prstGeom prst="rect">
            <a:avLst/>
          </a:prstGeom>
        </p:spPr>
      </p:pic>
    </p:spTree>
    <p:extLst>
      <p:ext uri="{BB962C8B-B14F-4D97-AF65-F5344CB8AC3E}">
        <p14:creationId xmlns:p14="http://schemas.microsoft.com/office/powerpoint/2010/main" val="2573515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UofWaterloo_WhiteBkgrd">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mpact + Georgia">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Waterloo_eng_4x3" id="{4FA960E4-15CB-884D-82A7-7244F6FAE315}" vid="{D4A268E8-689B-5742-BCBF-95DB660AA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TotalTime>
  <Words>1860</Words>
  <Application>Microsoft Office PowerPoint</Application>
  <PresentationFormat>On-screen Show (4:3)</PresentationFormat>
  <Paragraphs>160</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Georgia</vt:lpstr>
      <vt:lpstr>Impact</vt:lpstr>
      <vt:lpstr>Times New Roman</vt:lpstr>
      <vt:lpstr>Verdana</vt:lpstr>
      <vt:lpstr>Wingdings</vt:lpstr>
      <vt:lpstr>UofWaterloo_WhiteBkgrd</vt:lpstr>
      <vt:lpstr>   Elimination of Mosquitoes using Genetically Modified Mosquitoes           Student Name: Naga G Javeri Potiwal   Student Id: 20856699</vt:lpstr>
      <vt:lpstr>INTRODUCTION</vt:lpstr>
      <vt:lpstr>Sterile Insect Technique (SIT)</vt:lpstr>
      <vt:lpstr>Release of Insect Carrying Dominant Lethal [RIDL]</vt:lpstr>
      <vt:lpstr>PowerPoint Presentation</vt:lpstr>
      <vt:lpstr>PowerPoint Presentation</vt:lpstr>
      <vt:lpstr>Why NetLogo?</vt:lpstr>
      <vt:lpstr>PowerPoint Presentation</vt:lpstr>
      <vt:lpstr>PowerPoint Presentation</vt:lpstr>
      <vt:lpstr>PowerPoint Presentation</vt:lpstr>
      <vt:lpstr>Results</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ALGORITHMS TO IMPROVE THE PROBLEM OF CONVERGENCE, VANISHING GRADIENT AND CURVATURES IN NEURAL NETWORKS           Student Name: Naga Gangadhar Javeri Potiwal   Student Id: 20856699</dc:title>
  <dc:creator>Naga Javeri Potiwal</dc:creator>
  <cp:lastModifiedBy>Naga Javeri Potiwal</cp:lastModifiedBy>
  <cp:revision>76</cp:revision>
  <dcterms:created xsi:type="dcterms:W3CDTF">2020-04-26T12:24:14Z</dcterms:created>
  <dcterms:modified xsi:type="dcterms:W3CDTF">2020-12-07T14:18:35Z</dcterms:modified>
</cp:coreProperties>
</file>